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0" r:id="rId2"/>
    <p:sldMasterId id="2147483716" r:id="rId3"/>
    <p:sldMasterId id="2147483724" r:id="rId4"/>
  </p:sldMasterIdLst>
  <p:notesMasterIdLst>
    <p:notesMasterId r:id="rId22"/>
  </p:notesMasterIdLst>
  <p:handoutMasterIdLst>
    <p:handoutMasterId r:id="rId23"/>
  </p:handoutMasterIdLst>
  <p:sldIdLst>
    <p:sldId id="360" r:id="rId5"/>
    <p:sldId id="353" r:id="rId6"/>
    <p:sldId id="259" r:id="rId7"/>
    <p:sldId id="373" r:id="rId8"/>
    <p:sldId id="374" r:id="rId9"/>
    <p:sldId id="368" r:id="rId10"/>
    <p:sldId id="362" r:id="rId11"/>
    <p:sldId id="363" r:id="rId12"/>
    <p:sldId id="364" r:id="rId13"/>
    <p:sldId id="365" r:id="rId14"/>
    <p:sldId id="366" r:id="rId15"/>
    <p:sldId id="367" r:id="rId16"/>
    <p:sldId id="369" r:id="rId17"/>
    <p:sldId id="370" r:id="rId18"/>
    <p:sldId id="371" r:id="rId19"/>
    <p:sldId id="372" r:id="rId20"/>
    <p:sldId id="359"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BEC9F5-E74A-0C43-AF9D-619E2F4BC018}">
          <p14:sldIdLst>
            <p14:sldId id="360"/>
            <p14:sldId id="353"/>
            <p14:sldId id="259"/>
            <p14:sldId id="373"/>
            <p14:sldId id="374"/>
            <p14:sldId id="368"/>
            <p14:sldId id="362"/>
            <p14:sldId id="363"/>
            <p14:sldId id="364"/>
            <p14:sldId id="365"/>
            <p14:sldId id="366"/>
            <p14:sldId id="367"/>
            <p14:sldId id="369"/>
            <p14:sldId id="370"/>
            <p14:sldId id="371"/>
            <p14:sldId id="372"/>
            <p14:sldId id="35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A"/>
    <a:srgbClr val="13A78D"/>
    <a:srgbClr val="0F7965"/>
    <a:srgbClr val="162128"/>
    <a:srgbClr val="016B54"/>
    <a:srgbClr val="F8F8F8"/>
    <a:srgbClr val="E5E5E5"/>
    <a:srgbClr val="008774"/>
    <a:srgbClr val="0F7661"/>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94" autoAdjust="0"/>
    <p:restoredTop sz="87895" autoAdjust="0"/>
  </p:normalViewPr>
  <p:slideViewPr>
    <p:cSldViewPr snapToGrid="0" snapToObjects="1">
      <p:cViewPr>
        <p:scale>
          <a:sx n="95" d="100"/>
          <a:sy n="95" d="100"/>
        </p:scale>
        <p:origin x="-496" y="-304"/>
      </p:cViewPr>
      <p:guideLst>
        <p:guide orient="horz" pos="1620"/>
        <p:guide pos="2880"/>
      </p:guideLst>
    </p:cSldViewPr>
  </p:slideViewPr>
  <p:notesTextViewPr>
    <p:cViewPr>
      <p:scale>
        <a:sx n="100" d="100"/>
        <a:sy n="100" d="100"/>
      </p:scale>
      <p:origin x="0" y="0"/>
    </p:cViewPr>
  </p:notesTextViewPr>
  <p:sorterViewPr>
    <p:cViewPr>
      <p:scale>
        <a:sx n="89" d="100"/>
        <a:sy n="89"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2E5B6B-8713-8747-AE5B-F1241B2BF5F0}" type="datetimeFigureOut">
              <a:rPr lang="en-US" smtClean="0"/>
              <a:t>4/14/16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2CCB75-1A26-DA44-8D3D-5B435BA85543}" type="slidenum">
              <a:rPr lang="en-US" smtClean="0"/>
              <a:t>‹#›</a:t>
            </a:fld>
            <a:endParaRPr lang="en-US"/>
          </a:p>
        </p:txBody>
      </p:sp>
    </p:spTree>
    <p:extLst>
      <p:ext uri="{BB962C8B-B14F-4D97-AF65-F5344CB8AC3E}">
        <p14:creationId xmlns:p14="http://schemas.microsoft.com/office/powerpoint/2010/main" val="27579355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B7340-DDD5-1B49-81AA-25BC4050C073}" type="datetimeFigureOut">
              <a:rPr lang="en-US" smtClean="0"/>
              <a:t>4/14/16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5E0D42-653B-D743-8A40-7FC34906D640}" type="slidenum">
              <a:rPr lang="en-US" smtClean="0"/>
              <a:t>‹#›</a:t>
            </a:fld>
            <a:endParaRPr lang="en-US"/>
          </a:p>
        </p:txBody>
      </p:sp>
    </p:spTree>
    <p:extLst>
      <p:ext uri="{BB962C8B-B14F-4D97-AF65-F5344CB8AC3E}">
        <p14:creationId xmlns:p14="http://schemas.microsoft.com/office/powerpoint/2010/main" val="22711386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1200"/>
              </a:spcBef>
              <a:buClr>
                <a:schemeClr val="dk1"/>
              </a:buClr>
              <a:buSzPct val="25000"/>
              <a:buFont typeface="Arial"/>
              <a:buNone/>
            </a:pPr>
            <a:endParaRPr lang="en-US" sz="1200" b="0" i="0" u="none" strike="noStrike" cap="none" baseline="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build a </a:t>
            </a:r>
            <a:r>
              <a:rPr lang="en-US" dirty="0" err="1" smtClean="0"/>
              <a:t>Microservices</a:t>
            </a:r>
            <a:r>
              <a:rPr lang="en-US" dirty="0" smtClean="0"/>
              <a:t> architecture at scale requires a platform</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11</a:t>
            </a:fld>
            <a:endParaRPr lang="en-US"/>
          </a:p>
        </p:txBody>
      </p:sp>
    </p:spTree>
    <p:extLst>
      <p:ext uri="{BB962C8B-B14F-4D97-AF65-F5344CB8AC3E}">
        <p14:creationId xmlns:p14="http://schemas.microsoft.com/office/powerpoint/2010/main" val="4255929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lnSpc>
                <a:spcPct val="113000"/>
              </a:lnSpc>
              <a:buFont typeface="Arial"/>
              <a:buNone/>
            </a:pPr>
            <a:r>
              <a:rPr lang="en-US" sz="1200" b="1" dirty="0" smtClean="0">
                <a:solidFill>
                  <a:srgbClr val="262626"/>
                </a:solidFill>
              </a:rPr>
              <a:t>Distributed systems are HARD</a:t>
            </a:r>
          </a:p>
          <a:p>
            <a:pPr marL="457200" indent="-457200">
              <a:lnSpc>
                <a:spcPct val="113000"/>
              </a:lnSpc>
              <a:buFont typeface="Arial"/>
              <a:buChar char="•"/>
            </a:pPr>
            <a:r>
              <a:rPr lang="en-US" sz="1200" dirty="0" smtClean="0">
                <a:solidFill>
                  <a:srgbClr val="262626"/>
                </a:solidFill>
              </a:rPr>
              <a:t>Configuration Management</a:t>
            </a:r>
          </a:p>
          <a:p>
            <a:pPr marL="457200" indent="-457200">
              <a:lnSpc>
                <a:spcPct val="113000"/>
              </a:lnSpc>
              <a:buFont typeface="Arial"/>
              <a:buChar char="•"/>
            </a:pPr>
            <a:r>
              <a:rPr lang="en-US" sz="1200" dirty="0" smtClean="0">
                <a:solidFill>
                  <a:srgbClr val="262626"/>
                </a:solidFill>
              </a:rPr>
              <a:t>Service Registration &amp; Discovery</a:t>
            </a:r>
          </a:p>
          <a:p>
            <a:pPr marL="457200" indent="-457200">
              <a:lnSpc>
                <a:spcPct val="113000"/>
              </a:lnSpc>
              <a:buFont typeface="Arial"/>
              <a:buChar char="•"/>
            </a:pPr>
            <a:r>
              <a:rPr lang="en-US" sz="1200" dirty="0" smtClean="0">
                <a:solidFill>
                  <a:srgbClr val="262626"/>
                </a:solidFill>
              </a:rPr>
              <a:t>Routing &amp; Load Balancing</a:t>
            </a:r>
          </a:p>
          <a:p>
            <a:pPr marL="457200" indent="-457200">
              <a:lnSpc>
                <a:spcPct val="113000"/>
              </a:lnSpc>
              <a:buFont typeface="Arial"/>
              <a:buChar char="•"/>
            </a:pPr>
            <a:r>
              <a:rPr lang="en-US" sz="1200" dirty="0" smtClean="0">
                <a:solidFill>
                  <a:srgbClr val="262626"/>
                </a:solidFill>
              </a:rPr>
              <a:t>Fault Tolerance (Circuit Breakers) </a:t>
            </a:r>
          </a:p>
          <a:p>
            <a:pPr marL="457200" indent="-457200">
              <a:lnSpc>
                <a:spcPct val="113000"/>
              </a:lnSpc>
              <a:buFont typeface="Arial"/>
              <a:buChar char="•"/>
            </a:pPr>
            <a:r>
              <a:rPr lang="en-US" sz="1200" dirty="0" smtClean="0">
                <a:solidFill>
                  <a:srgbClr val="262626"/>
                </a:solidFill>
              </a:rPr>
              <a:t>Monitoring</a:t>
            </a:r>
          </a:p>
          <a:p>
            <a:pPr marL="457200" indent="-457200">
              <a:lnSpc>
                <a:spcPct val="113000"/>
              </a:lnSpc>
              <a:buFont typeface="Arial"/>
              <a:buChar char="•"/>
            </a:pPr>
            <a:r>
              <a:rPr lang="en-US" sz="1200" dirty="0" smtClean="0">
                <a:solidFill>
                  <a:srgbClr val="262626"/>
                </a:solidFill>
              </a:rPr>
              <a:t>Concurrent API Aggregation &amp; Transformation</a:t>
            </a:r>
          </a:p>
          <a:p>
            <a:pPr marL="457200" indent="-457200">
              <a:lnSpc>
                <a:spcPct val="113000"/>
              </a:lnSpc>
              <a:buFont typeface="Arial"/>
              <a:buChar char="•"/>
            </a:pPr>
            <a:r>
              <a:rPr lang="en-US" sz="1200" dirty="0" smtClean="0">
                <a:solidFill>
                  <a:srgbClr val="262626"/>
                </a:solidFill>
              </a:rPr>
              <a:t>----- Meeting Notes (2/24/16 13:58) -----</a:t>
            </a:r>
          </a:p>
          <a:p>
            <a:pPr marL="457200" indent="-457200">
              <a:lnSpc>
                <a:spcPct val="113000"/>
              </a:lnSpc>
              <a:buFont typeface="Arial"/>
              <a:buChar char="•"/>
            </a:pPr>
            <a:r>
              <a:rPr lang="en-US" sz="1200" dirty="0" smtClean="0">
                <a:solidFill>
                  <a:srgbClr val="262626"/>
                </a:solidFill>
              </a:rPr>
              <a:t>Dependency Map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 important and in-demand resource these days – Your developers.   This is what they really want</a:t>
            </a:r>
            <a:r>
              <a:rPr lang="en-US" sz="1200" kern="1200" baseline="0" dirty="0" smtClean="0">
                <a:solidFill>
                  <a:schemeClr val="tx1"/>
                </a:solidFill>
                <a:effectLst/>
                <a:latin typeface="+mn-lt"/>
                <a:ea typeface="+mn-ea"/>
                <a:cs typeface="+mn-cs"/>
              </a:rPr>
              <a:t> – to execute on innovation strategic goals without the burden of repetitive tasks, outdated process, and technology which only creates barricades in front of their mission to get into the flow.</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13</a:t>
            </a:fld>
            <a:endParaRPr lang="en-US"/>
          </a:p>
        </p:txBody>
      </p:sp>
    </p:spTree>
    <p:extLst>
      <p:ext uri="{BB962C8B-B14F-4D97-AF65-F5344CB8AC3E}">
        <p14:creationId xmlns:p14="http://schemas.microsoft.com/office/powerpoint/2010/main" val="2201062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Mention</a:t>
            </a:r>
            <a:r>
              <a:rPr lang="en-US" baseline="0" dirty="0" smtClean="0">
                <a:solidFill>
                  <a:schemeClr val="dk1"/>
                </a:solidFill>
              </a:rPr>
              <a:t> the opinionated platform.</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Structured </a:t>
            </a:r>
            <a:r>
              <a:rPr lang="en-US" baseline="0" dirty="0" err="1" smtClean="0">
                <a:solidFill>
                  <a:schemeClr val="dk1"/>
                </a:solidFill>
              </a:rPr>
              <a:t>vs</a:t>
            </a:r>
            <a:r>
              <a:rPr lang="en-US" baseline="0" dirty="0" smtClean="0">
                <a:solidFill>
                  <a:schemeClr val="dk1"/>
                </a:solidFill>
              </a:rPr>
              <a:t> Unstructured.</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The word platform is thrown around </a:t>
            </a:r>
            <a:r>
              <a:rPr lang="en-US" baseline="0" dirty="0" err="1" smtClean="0">
                <a:solidFill>
                  <a:schemeClr val="dk1"/>
                </a:solidFill>
              </a:rPr>
              <a:t>alot</a:t>
            </a:r>
            <a:r>
              <a:rPr lang="en-US" baseline="0" dirty="0" smtClean="0">
                <a:solidFill>
                  <a:schemeClr val="dk1"/>
                </a:solidFill>
              </a:rPr>
              <a:t> these days.  You’ve probably heard the word </a:t>
            </a:r>
            <a:r>
              <a:rPr lang="en-US" baseline="0" dirty="0" err="1" smtClean="0">
                <a:solidFill>
                  <a:schemeClr val="dk1"/>
                </a:solidFill>
              </a:rPr>
              <a:t>PaaS</a:t>
            </a:r>
            <a:r>
              <a:rPr lang="en-US" baseline="0" dirty="0" smtClean="0">
                <a:solidFill>
                  <a:schemeClr val="dk1"/>
                </a:solidFill>
              </a:rPr>
              <a:t> a few times already – its become the word of the year already.  However, lets make a distinction, structured platforms </a:t>
            </a:r>
            <a:r>
              <a:rPr lang="en-US" baseline="0" dirty="0" err="1" smtClean="0">
                <a:solidFill>
                  <a:schemeClr val="dk1"/>
                </a:solidFill>
              </a:rPr>
              <a:t>vs</a:t>
            </a:r>
            <a:r>
              <a:rPr lang="en-US" baseline="0" dirty="0" smtClean="0">
                <a:solidFill>
                  <a:schemeClr val="dk1"/>
                </a:solidFill>
              </a:rPr>
              <a:t> unstructured platforms.  </a:t>
            </a:r>
            <a:endParaRPr lang="en" dirty="0">
              <a:solidFill>
                <a:schemeClr val="dk1"/>
              </a:solidFill>
            </a:endParaRPr>
          </a:p>
        </p:txBody>
      </p:sp>
    </p:spTree>
    <p:extLst>
      <p:ext uri="{BB962C8B-B14F-4D97-AF65-F5344CB8AC3E}">
        <p14:creationId xmlns:p14="http://schemas.microsoft.com/office/powerpoint/2010/main" val="1885616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And all of this is enforced through strict API contracts that allow you to go FAST and be safe.</a:t>
            </a:r>
          </a:p>
          <a:p>
            <a:endParaRPr lang="en-US" baseline="0" dirty="0" smtClean="0"/>
          </a:p>
          <a:p>
            <a:r>
              <a:rPr lang="en-US" baseline="0" dirty="0" smtClean="0"/>
              <a:t>Last time we sat down we discussed at a high level what Pivotal provides, today I want to go a bit further into the capabilities of the platform along with its integrations and points of interoperability with external systems.  Its important to note that Cloud Foundry is more than a tool, rather it is a cloud native platform, whereby the architecture is purpose built for running apps in the cloud, and itself is cloud agnostic, meaning you can run the same cloud foundry </a:t>
            </a:r>
            <a:r>
              <a:rPr lang="en-US" baseline="0" dirty="0" err="1" smtClean="0"/>
              <a:t>PaaS</a:t>
            </a:r>
            <a:r>
              <a:rPr lang="en-US" baseline="0" dirty="0" smtClean="0"/>
              <a:t> across any cloud provider.  To achieve this, cloud foundry is first and foremost built for running mission critical applications and </a:t>
            </a:r>
            <a:r>
              <a:rPr lang="en-US" baseline="0" dirty="0" err="1" smtClean="0"/>
              <a:t>microservices</a:t>
            </a:r>
            <a:r>
              <a:rPr lang="en-US" baseline="0" dirty="0" smtClean="0"/>
              <a:t> at scale.  It empowers developers by providing the flexibility of working with </a:t>
            </a:r>
            <a:r>
              <a:rPr lang="en-US" baseline="0" dirty="0" err="1" smtClean="0"/>
              <a:t>Docker</a:t>
            </a:r>
            <a:r>
              <a:rPr lang="en-US" baseline="0" dirty="0" smtClean="0"/>
              <a:t> images, .NET applications, Spring Java, and polyglot languages all within an environment that requires nothing more than a developer to provide code.  To enable this, it takes a platform that OOB provides all the logging, APM, Data, High availability, routing, DNS, through an as-a-service approach, interfacing with the underlying infrastructure.  That infrastructure can be any cloud provider, and through orchestration, and automation of </a:t>
            </a:r>
            <a:r>
              <a:rPr lang="en-US" baseline="0" dirty="0" err="1" smtClean="0"/>
              <a:t>IaaS</a:t>
            </a:r>
            <a:r>
              <a:rPr lang="en-US" baseline="0" dirty="0" smtClean="0"/>
              <a:t> functions, can stand up a cloud foundry install with ease.  How does a system like this work together?  It requires communication, not only between </a:t>
            </a:r>
            <a:r>
              <a:rPr lang="en-US" baseline="0" dirty="0" err="1" smtClean="0"/>
              <a:t>Dev</a:t>
            </a:r>
            <a:r>
              <a:rPr lang="en-US" baseline="0" dirty="0" smtClean="0"/>
              <a:t> and Ops, but through the layers of App, Platform, and Cloud.  The applications run in a platform, abiding by a contract that they be purpose built for the cloud.  With frameworks like Spring Boot an app can have profiles which reduce the amount of code to change compatibility with a runtime environment in local or cloud to just a configuration file.  Following the best practices set </a:t>
            </a:r>
            <a:r>
              <a:rPr lang="en-US" baseline="0" dirty="0" err="1" smtClean="0"/>
              <a:t>forther</a:t>
            </a:r>
            <a:r>
              <a:rPr lang="en-US" baseline="0" dirty="0" smtClean="0"/>
              <a:t> by 12factor.net (</a:t>
            </a:r>
            <a:r>
              <a:rPr lang="en-US" baseline="0" dirty="0" err="1" smtClean="0"/>
              <a:t>Heroku</a:t>
            </a:r>
            <a:r>
              <a:rPr lang="en-US" baseline="0" dirty="0" smtClean="0"/>
              <a:t>), a developer can construct an app to be </a:t>
            </a:r>
            <a:r>
              <a:rPr lang="en-US" baseline="0" dirty="0" err="1" smtClean="0"/>
              <a:t>resiliant</a:t>
            </a:r>
            <a:r>
              <a:rPr lang="en-US" baseline="0" dirty="0" smtClean="0"/>
              <a:t>, use polyglot </a:t>
            </a:r>
            <a:r>
              <a:rPr lang="en-US" baseline="0" dirty="0" err="1" smtClean="0"/>
              <a:t>persistance</a:t>
            </a:r>
            <a:r>
              <a:rPr lang="en-US" baseline="0" dirty="0" smtClean="0"/>
              <a:t>, implement </a:t>
            </a:r>
            <a:r>
              <a:rPr lang="en-US" baseline="0" dirty="0" err="1" smtClean="0"/>
              <a:t>netflix</a:t>
            </a:r>
            <a:r>
              <a:rPr lang="en-US" baseline="0" dirty="0" smtClean="0"/>
              <a:t> battle tested patterns, and deploy configuration changes to an app non </a:t>
            </a:r>
            <a:r>
              <a:rPr lang="en-US" baseline="0" dirty="0" err="1" smtClean="0"/>
              <a:t>disruptivley</a:t>
            </a:r>
            <a:r>
              <a:rPr lang="en-US" baseline="0" dirty="0" smtClean="0"/>
              <a:t>.  On the other side, the platform and </a:t>
            </a:r>
            <a:r>
              <a:rPr lang="en-US" baseline="0" dirty="0" err="1" smtClean="0"/>
              <a:t>onfrastructure</a:t>
            </a:r>
            <a:r>
              <a:rPr lang="en-US" baseline="0" dirty="0" smtClean="0"/>
              <a:t> itself if made robust through version control of runtime configurations.  BOSH our infrastructure automation agent makes versioning your infrastructure configurations a breeze, at the same time keeps the HA of the platform running reliability at all times.  To ensure cross cloud compatibility, the BOSH cloud provider interface (CPI) is implemented for the cloud provider’s </a:t>
            </a:r>
            <a:r>
              <a:rPr lang="en-US" baseline="0" dirty="0" err="1" smtClean="0"/>
              <a:t>api</a:t>
            </a:r>
            <a:r>
              <a:rPr lang="en-US" baseline="0" dirty="0" smtClean="0"/>
              <a:t>.  These three things together, Application Framework, Runtime Platform, and </a:t>
            </a:r>
            <a:r>
              <a:rPr lang="en-US" baseline="0" dirty="0" err="1" smtClean="0"/>
              <a:t>Infrasrtucture</a:t>
            </a:r>
            <a:r>
              <a:rPr lang="en-US" baseline="0" dirty="0" smtClean="0"/>
              <a:t> automation are the key stones </a:t>
            </a:r>
            <a:r>
              <a:rPr lang="en-US" baseline="0" dirty="0" err="1" smtClean="0"/>
              <a:t>fo</a:t>
            </a:r>
            <a:r>
              <a:rPr lang="en-US" baseline="0" dirty="0" smtClean="0"/>
              <a:t> PCF.</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3972754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Today</a:t>
            </a:r>
            <a:r>
              <a:rPr lang="en-US" sz="1200" kern="1200" baseline="0" dirty="0" smtClean="0">
                <a:solidFill>
                  <a:schemeClr val="tx1"/>
                </a:solidFill>
                <a:effectLst/>
                <a:latin typeface="+mn-lt"/>
                <a:ea typeface="+mn-ea"/>
                <a:cs typeface="+mn-cs"/>
              </a:rPr>
              <a:t> the application is the new unit of currency in a cloud native world.  Since everything is as a service, and full automation is in place, an application is given health management, APM, logging, tracing, data services, load balancing, scaling, availability, and hooks into CI/CD systems.  No longer does a developer have to think about managing systems, waiting for tickets, and standing up snowflakes for an app.</a:t>
            </a:r>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16</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Resting slide</a:t>
            </a:r>
            <a:r>
              <a:rPr lang="en-US" baseline="0" dirty="0" smtClean="0"/>
              <a:t> on screen before you begin presenting.</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4023181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6</a:t>
            </a:fld>
            <a:endParaRPr lang="en-US"/>
          </a:p>
        </p:txBody>
      </p:sp>
    </p:spTree>
    <p:extLst>
      <p:ext uri="{BB962C8B-B14F-4D97-AF65-F5344CB8AC3E}">
        <p14:creationId xmlns:p14="http://schemas.microsoft.com/office/powerpoint/2010/main" val="2481978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68300" y="679450"/>
            <a:ext cx="6045200" cy="34020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a:solidFill>
                  <a:schemeClr val="dk1"/>
                </a:solidFill>
                <a:latin typeface="Verdana"/>
                <a:ea typeface="Verdana"/>
                <a:cs typeface="Verdana"/>
                <a:sym typeface="Verdana"/>
              </a:rPr>
              <a:t>http://</a:t>
            </a:r>
            <a:r>
              <a:rPr lang="en-US" sz="1400" dirty="0" err="1">
                <a:solidFill>
                  <a:schemeClr val="dk1"/>
                </a:solidFill>
                <a:latin typeface="Verdana"/>
                <a:ea typeface="Verdana"/>
                <a:cs typeface="Verdana"/>
                <a:sym typeface="Verdana"/>
              </a:rPr>
              <a:t>www.informationweek.com</a:t>
            </a:r>
            <a:r>
              <a:rPr lang="en-US" sz="1400" dirty="0">
                <a:solidFill>
                  <a:schemeClr val="dk1"/>
                </a:solidFill>
                <a:latin typeface="Verdana"/>
                <a:ea typeface="Verdana"/>
                <a:cs typeface="Verdana"/>
                <a:sym typeface="Verdana"/>
              </a:rPr>
              <a:t>/cloud/platform-as-a-service/cloud-native-what-it-means-why-it-matters/d/d-id/1321539</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presume you’re all familiar with microservices and cloud-native, but quickly,</a:t>
            </a:r>
            <a:r>
              <a:rPr lang="en-US" baseline="0" dirty="0" smtClean="0"/>
              <a:t> here’s an introduction. They’re loosely coupled, service oriented architecture with bounded contexts.</a:t>
            </a:r>
          </a:p>
          <a:p>
            <a:endParaRPr lang="en-US" baseline="0" dirty="0" smtClean="0"/>
          </a:p>
          <a:p>
            <a:r>
              <a:rPr lang="en-US" baseline="0" dirty="0" smtClean="0"/>
              <a:t>Because each service can be updated independently, your teams can work in parallel. Because each service is isolated, it’s much easier to automate your testing.</a:t>
            </a:r>
            <a:endParaRPr dirty="0"/>
          </a:p>
        </p:txBody>
      </p:sp>
      <p:sp>
        <p:nvSpPr>
          <p:cNvPr id="795" name="Shape 7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rgbClr val="FFFFFF"/>
                </a:solidFill>
                <a:latin typeface="Arial"/>
                <a:ea typeface="Helvetica Neue"/>
                <a:cs typeface="Arial"/>
                <a:sym typeface="Helvetica Neue"/>
              </a:rPr>
              <a:t>Enterprise companies in finance and </a:t>
            </a:r>
            <a:r>
              <a:rPr lang="en-US" sz="1100" dirty="0" err="1" smtClean="0">
                <a:solidFill>
                  <a:srgbClr val="FFFFFF"/>
                </a:solidFill>
                <a:latin typeface="Arial"/>
                <a:ea typeface="Helvetica Neue"/>
                <a:cs typeface="Arial"/>
                <a:sym typeface="Helvetica Neue"/>
              </a:rPr>
              <a:t>telco</a:t>
            </a:r>
            <a:r>
              <a:rPr lang="en-US" sz="1100" dirty="0" smtClean="0">
                <a:solidFill>
                  <a:srgbClr val="FFFFFF"/>
                </a:solidFill>
                <a:latin typeface="Arial"/>
                <a:ea typeface="Helvetica Neue"/>
                <a:cs typeface="Arial"/>
                <a:sym typeface="Helvetica Neue"/>
              </a:rPr>
              <a:t> industries are embracing </a:t>
            </a:r>
            <a:r>
              <a:rPr lang="en-US" sz="1100" dirty="0" err="1" smtClean="0">
                <a:solidFill>
                  <a:srgbClr val="FFFFFF"/>
                </a:solidFill>
                <a:latin typeface="Arial"/>
                <a:ea typeface="Helvetica Neue"/>
                <a:cs typeface="Arial"/>
                <a:sym typeface="Helvetica Neue"/>
              </a:rPr>
              <a:t>microservice</a:t>
            </a:r>
            <a:r>
              <a:rPr lang="en-US" sz="1100" dirty="0" smtClean="0">
                <a:solidFill>
                  <a:srgbClr val="FFFFFF"/>
                </a:solidFill>
                <a:latin typeface="Arial"/>
                <a:ea typeface="Helvetica Neue"/>
                <a:cs typeface="Arial"/>
                <a:sym typeface="Helvetica Neue"/>
              </a:rPr>
              <a:t> and cloud-native models. </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There </a:t>
            </a:r>
            <a:r>
              <a:rPr lang="en-US" sz="1100" dirty="0">
                <a:solidFill>
                  <a:schemeClr val="dk1"/>
                </a:solidFill>
                <a:latin typeface="Verdana"/>
                <a:ea typeface="Verdana"/>
                <a:cs typeface="Verdana"/>
                <a:sym typeface="Verdana"/>
              </a:rPr>
              <a:t>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a:spcBef>
                <a:spcPts val="1189"/>
              </a:spcBef>
              <a:buClr>
                <a:schemeClr val="dk1"/>
              </a:buClr>
              <a:buSzPct val="25000"/>
            </a:pPr>
            <a:r>
              <a:rPr lang="en-US" sz="1100" dirty="0">
                <a:solidFill>
                  <a:schemeClr val="dk1"/>
                </a:solidFill>
                <a:latin typeface="Verdana"/>
                <a:ea typeface="Verdana"/>
                <a:cs typeface="Verdana"/>
                <a:sym typeface="Verdana"/>
              </a:rPr>
              <a:t>Microservices are both a cultural and organizational change as a change in how we design and implement systems.</a:t>
            </a: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31525287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33416" y="357187"/>
            <a:ext cx="7877175" cy="857250"/>
          </a:xfrm>
          <a:prstGeom prst="rect">
            <a:avLst/>
          </a:prstGeom>
          <a:noFill/>
          <a:ln>
            <a:noFill/>
          </a:ln>
        </p:spPr>
        <p:txBody>
          <a:bodyPr lIns="91425" tIns="91425" rIns="91425" bIns="91425" anchor="ctr" anchorCtr="0"/>
          <a:lstStyle>
            <a:lvl1pPr algn="ctr" rtl="0">
              <a:spcBef>
                <a:spcPts val="0"/>
              </a:spcBef>
              <a:defRPr sz="4200">
                <a:latin typeface="Helvetica Neue"/>
                <a:ea typeface="Helvetica Neue"/>
                <a:cs typeface="Helvetica Neue"/>
                <a:sym typeface="Helvetica Neue"/>
              </a:defRPr>
            </a:lvl1pPr>
            <a:lvl2pPr indent="76200" algn="ctr" rtl="0">
              <a:spcBef>
                <a:spcPts val="0"/>
              </a:spcBef>
              <a:defRPr sz="4200">
                <a:latin typeface="Helvetica Neue"/>
                <a:ea typeface="Helvetica Neue"/>
                <a:cs typeface="Helvetica Neue"/>
                <a:sym typeface="Helvetica Neue"/>
              </a:defRPr>
            </a:lvl2pPr>
            <a:lvl3pPr indent="165100" algn="ctr" rtl="0">
              <a:spcBef>
                <a:spcPts val="0"/>
              </a:spcBef>
              <a:defRPr sz="4200">
                <a:latin typeface="Helvetica Neue"/>
                <a:ea typeface="Helvetica Neue"/>
                <a:cs typeface="Helvetica Neue"/>
                <a:sym typeface="Helvetica Neue"/>
              </a:defRPr>
            </a:lvl3pPr>
            <a:lvl4pPr indent="254000" algn="ctr" rtl="0">
              <a:spcBef>
                <a:spcPts val="0"/>
              </a:spcBef>
              <a:defRPr sz="4200">
                <a:latin typeface="Helvetica Neue"/>
                <a:ea typeface="Helvetica Neue"/>
                <a:cs typeface="Helvetica Neue"/>
                <a:sym typeface="Helvetica Neue"/>
              </a:defRPr>
            </a:lvl4pPr>
            <a:lvl5pPr indent="330200" algn="ctr" rtl="0">
              <a:spcBef>
                <a:spcPts val="0"/>
              </a:spcBef>
              <a:defRPr sz="4200">
                <a:latin typeface="Helvetica Neue"/>
                <a:ea typeface="Helvetica Neue"/>
                <a:cs typeface="Helvetica Neue"/>
                <a:sym typeface="Helvetica Neue"/>
              </a:defRPr>
            </a:lvl5pPr>
            <a:lvl6pPr indent="419100" algn="ctr" rtl="0">
              <a:spcBef>
                <a:spcPts val="0"/>
              </a:spcBef>
              <a:defRPr sz="4200">
                <a:latin typeface="Helvetica Neue"/>
                <a:ea typeface="Helvetica Neue"/>
                <a:cs typeface="Helvetica Neue"/>
                <a:sym typeface="Helvetica Neue"/>
              </a:defRPr>
            </a:lvl6pPr>
            <a:lvl7pPr indent="508000" algn="ctr" rtl="0">
              <a:spcBef>
                <a:spcPts val="0"/>
              </a:spcBef>
              <a:defRPr sz="4200">
                <a:latin typeface="Helvetica Neue"/>
                <a:ea typeface="Helvetica Neue"/>
                <a:cs typeface="Helvetica Neue"/>
                <a:sym typeface="Helvetica Neue"/>
              </a:defRPr>
            </a:lvl7pPr>
            <a:lvl8pPr indent="596900" algn="ctr" rtl="0">
              <a:spcBef>
                <a:spcPts val="0"/>
              </a:spcBef>
              <a:defRPr sz="4200">
                <a:latin typeface="Helvetica Neue"/>
                <a:ea typeface="Helvetica Neue"/>
                <a:cs typeface="Helvetica Neue"/>
                <a:sym typeface="Helvetica Neue"/>
              </a:defRPr>
            </a:lvl8pPr>
            <a:lvl9pPr indent="673100" algn="ctr" rtl="0">
              <a:spcBef>
                <a:spcPts val="0"/>
              </a:spcBef>
              <a:defRPr sz="4200">
                <a:latin typeface="Helvetica Neue"/>
                <a:ea typeface="Helvetica Neue"/>
                <a:cs typeface="Helvetica Neue"/>
                <a:sym typeface="Helvetica Neue"/>
              </a:defRPr>
            </a:lvl9pPr>
          </a:lstStyle>
          <a:p>
            <a:endParaRPr/>
          </a:p>
        </p:txBody>
      </p:sp>
      <p:sp>
        <p:nvSpPr>
          <p:cNvPr id="209" name="Shape 209"/>
          <p:cNvSpPr txBox="1">
            <a:spLocks noGrp="1"/>
          </p:cNvSpPr>
          <p:nvPr>
            <p:ph type="sldNum" idx="12"/>
          </p:nvPr>
        </p:nvSpPr>
        <p:spPr>
          <a:xfrm>
            <a:off x="8810928" y="5010157"/>
            <a:ext cx="102642" cy="92333"/>
          </a:xfrm>
          <a:prstGeom prst="rect">
            <a:avLst/>
          </a:prstGeom>
          <a:noFill/>
          <a:ln>
            <a:noFill/>
          </a:ln>
        </p:spPr>
        <p:txBody>
          <a:bodyPr lIns="0" tIns="0" rIns="0" bIns="0" anchor="t" anchorCtr="0">
            <a:noAutofit/>
          </a:bodyPr>
          <a:lstStyle/>
          <a:p>
            <a:pPr marL="0" marR="0" lvl="0" indent="0" algn="l" rtl="0">
              <a:spcBef>
                <a:spcPts val="0"/>
              </a:spcBef>
              <a:buSzPct val="25000"/>
              <a:buNone/>
            </a:pPr>
            <a:fld id="{00000000-1234-1234-1234-123412341234}" type="slidenum">
              <a:rPr lang="en-US" sz="600" b="0" i="0" u="none" strike="noStrike" cap="none" baseline="0">
                <a:solidFill>
                  <a:schemeClr val="dk1"/>
                </a:solidFill>
                <a:latin typeface="Helvetica Neue"/>
                <a:ea typeface="Helvetica Neue"/>
                <a:cs typeface="Helvetica Neue"/>
                <a:sym typeface="Helvetica Neue"/>
              </a:rPr>
              <a:t>‹#›</a:t>
            </a:fld>
            <a:endParaRPr lang="en-US" sz="600" b="0" i="0" u="none" strike="noStrike" cap="none" baseline="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8414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Shape 290"/>
        <p:cNvGrpSpPr/>
        <p:nvPr/>
      </p:nvGrpSpPr>
      <p:grpSpPr>
        <a:xfrm>
          <a:off x="0" y="0"/>
          <a:ext cx="0" cy="0"/>
          <a:chOff x="0" y="0"/>
          <a:chExt cx="0" cy="0"/>
        </a:xfrm>
      </p:grpSpPr>
      <p:sp>
        <p:nvSpPr>
          <p:cNvPr id="291" name="Shape 291"/>
          <p:cNvSpPr txBox="1">
            <a:spLocks noGrp="1"/>
          </p:cNvSpPr>
          <p:nvPr>
            <p:ph type="sldNum" idx="12"/>
          </p:nvPr>
        </p:nvSpPr>
        <p:spPr>
          <a:xfrm>
            <a:off x="8553450" y="5021494"/>
            <a:ext cx="533399" cy="127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b="0" i="0" u="none" strike="noStrike" cap="none" baseline="0">
                <a:solidFill>
                  <a:srgbClr val="4D4D4D"/>
                </a:solidFill>
                <a:latin typeface="Arial"/>
                <a:ea typeface="Arial"/>
                <a:cs typeface="Arial"/>
                <a:sym typeface="Arial"/>
              </a:rPr>
              <a:t>‹#›</a:t>
            </a:fld>
            <a:endParaRPr lang="en-US" sz="1800" b="0" i="0" u="none" strike="noStrike" cap="none" baseline="0">
              <a:solidFill>
                <a:srgbClr val="4D4D4D"/>
              </a:solidFill>
              <a:latin typeface="Arial"/>
              <a:ea typeface="Arial"/>
              <a:cs typeface="Arial"/>
              <a:sym typeface="Arial"/>
            </a:endParaRPr>
          </a:p>
        </p:txBody>
      </p:sp>
      <p:sp>
        <p:nvSpPr>
          <p:cNvPr id="292" name="Shape 292"/>
          <p:cNvSpPr txBox="1">
            <a:spLocks noGrp="1"/>
          </p:cNvSpPr>
          <p:nvPr>
            <p:ph type="title"/>
          </p:nvPr>
        </p:nvSpPr>
        <p:spPr>
          <a:xfrm>
            <a:off x="366712" y="325437"/>
            <a:ext cx="8410576" cy="623887"/>
          </a:xfrm>
          <a:prstGeom prst="rect">
            <a:avLst/>
          </a:prstGeom>
          <a:noFill/>
          <a:ln>
            <a:noFill/>
          </a:ln>
        </p:spPr>
        <p:txBody>
          <a:bodyPr lIns="91425" tIns="91425" rIns="91425" bIns="91425" anchor="t" anchorCtr="0"/>
          <a:lstStyle>
            <a:lvl1pPr algn="l" rtl="0">
              <a:spcBef>
                <a:spcPts val="0"/>
              </a:spcBef>
              <a:buClr>
                <a:srgbClr val="2C95DD"/>
              </a:buClr>
              <a:buNone/>
              <a:defRPr sz="3200">
                <a:solidFill>
                  <a:srgbClr val="2C95DD"/>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3" name="Shape 293"/>
          <p:cNvSpPr txBox="1">
            <a:spLocks noGrp="1"/>
          </p:cNvSpPr>
          <p:nvPr>
            <p:ph type="body" idx="1"/>
          </p:nvPr>
        </p:nvSpPr>
        <p:spPr>
          <a:xfrm>
            <a:off x="366713" y="1074737"/>
            <a:ext cx="8410576" cy="3429001"/>
          </a:xfrm>
          <a:prstGeom prst="rect">
            <a:avLst/>
          </a:prstGeom>
          <a:noFill/>
          <a:ln>
            <a:noFill/>
          </a:ln>
        </p:spPr>
        <p:txBody>
          <a:bodyPr lIns="91425" tIns="91425" rIns="91425" bIns="91425" anchor="t" anchorCtr="0"/>
          <a:lstStyle>
            <a:lvl1pPr marL="228600" indent="-50800" algn="l" rtl="0">
              <a:spcBef>
                <a:spcPts val="560"/>
              </a:spcBef>
              <a:buClr>
                <a:srgbClr val="2C95DD"/>
              </a:buClr>
              <a:buFont typeface="Arial"/>
              <a:buChar char="•"/>
              <a:defRPr sz="2800">
                <a:solidFill>
                  <a:schemeClr val="dk1"/>
                </a:solidFill>
              </a:defRPr>
            </a:lvl1pPr>
            <a:lvl2pPr marL="742950" indent="-133350" algn="l" rtl="0">
              <a:spcBef>
                <a:spcPts val="480"/>
              </a:spcBef>
              <a:buClr>
                <a:srgbClr val="2C95DD"/>
              </a:buClr>
              <a:buFont typeface="Arial"/>
              <a:buChar char="–"/>
              <a:defRPr sz="2400">
                <a:solidFill>
                  <a:schemeClr val="dk1"/>
                </a:solidFill>
              </a:defRPr>
            </a:lvl2pPr>
            <a:lvl3pPr marL="1143000" indent="-101600" algn="l" rtl="0">
              <a:spcBef>
                <a:spcPts val="400"/>
              </a:spcBef>
              <a:buClr>
                <a:srgbClr val="2C95DD"/>
              </a:buClr>
              <a:buFont typeface="Arial"/>
              <a:buChar char="•"/>
              <a:defRPr sz="2000">
                <a:solidFill>
                  <a:schemeClr val="dk1"/>
                </a:solidFill>
              </a:defRPr>
            </a:lvl3pPr>
            <a:lvl4pPr marL="1600200" indent="-114300" algn="l" rtl="0">
              <a:spcBef>
                <a:spcPts val="360"/>
              </a:spcBef>
              <a:buClr>
                <a:srgbClr val="2C95DD"/>
              </a:buClr>
              <a:buFont typeface="Arial"/>
              <a:buChar char="–"/>
              <a:defRPr sz="1800">
                <a:solidFill>
                  <a:schemeClr val="dk1"/>
                </a:solidFill>
              </a:defRPr>
            </a:lvl4pPr>
            <a:lvl5pPr marL="2057400" indent="-114300" algn="l" rtl="0">
              <a:spcBef>
                <a:spcPts val="360"/>
              </a:spcBef>
              <a:buClr>
                <a:srgbClr val="2C95DD"/>
              </a:buClr>
              <a:buFont typeface="Arial"/>
              <a:buChar char="»"/>
              <a:defRPr sz="1800">
                <a:solidFill>
                  <a:schemeClr val="dk1"/>
                </a:solidFill>
              </a:defRPr>
            </a:lvl5pPr>
            <a:lvl6pPr marL="2514600" indent="-101600" algn="l" rtl="0">
              <a:spcBef>
                <a:spcPts val="400"/>
              </a:spcBef>
              <a:buClr>
                <a:schemeClr val="dk1"/>
              </a:buClr>
              <a:buFont typeface="Arial"/>
              <a:buChar char="•"/>
              <a:defRPr sz="2000">
                <a:solidFill>
                  <a:schemeClr val="dk1"/>
                </a:solidFill>
                <a:latin typeface="Arial"/>
                <a:ea typeface="Arial"/>
                <a:cs typeface="Arial"/>
                <a:sym typeface="Arial"/>
              </a:defRPr>
            </a:lvl6pPr>
            <a:lvl7pPr marL="2971800" indent="-101600" algn="l" rtl="0">
              <a:spcBef>
                <a:spcPts val="400"/>
              </a:spcBef>
              <a:buClr>
                <a:schemeClr val="dk1"/>
              </a:buClr>
              <a:buFont typeface="Arial"/>
              <a:buChar char="•"/>
              <a:defRPr sz="2000">
                <a:solidFill>
                  <a:schemeClr val="dk1"/>
                </a:solidFill>
                <a:latin typeface="Arial"/>
                <a:ea typeface="Arial"/>
                <a:cs typeface="Arial"/>
                <a:sym typeface="Arial"/>
              </a:defRPr>
            </a:lvl7pPr>
            <a:lvl8pPr marL="3429000" indent="-101600" algn="l" rtl="0">
              <a:spcBef>
                <a:spcPts val="400"/>
              </a:spcBef>
              <a:buClr>
                <a:schemeClr val="dk1"/>
              </a:buClr>
              <a:buFont typeface="Arial"/>
              <a:buChar char="•"/>
              <a:defRPr sz="2000">
                <a:solidFill>
                  <a:schemeClr val="dk1"/>
                </a:solidFill>
                <a:latin typeface="Arial"/>
                <a:ea typeface="Arial"/>
                <a:cs typeface="Arial"/>
                <a:sym typeface="Arial"/>
              </a:defRPr>
            </a:lvl8pPr>
            <a:lvl9pPr marL="3886200" indent="-101600" algn="l" rtl="0">
              <a:spcBef>
                <a:spcPts val="400"/>
              </a:spcBef>
              <a:buClr>
                <a:schemeClr val="dk1"/>
              </a:buClr>
              <a:buFont typeface="Arial"/>
              <a:buChar char="•"/>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05154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116951951"/>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163224728"/>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330276249"/>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081044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1298339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3643120172"/>
      </p:ext>
    </p:extLst>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373758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419365805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5965023"/>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193922739"/>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895322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36652244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999414805"/>
      </p:ext>
    </p:extLst>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92481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054001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084490510"/>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938255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Divider 1">
    <p:spTree>
      <p:nvGrpSpPr>
        <p:cNvPr id="1" name="Shape 936"/>
        <p:cNvGrpSpPr/>
        <p:nvPr/>
      </p:nvGrpSpPr>
      <p:grpSpPr>
        <a:xfrm>
          <a:off x="0" y="0"/>
          <a:ext cx="0" cy="0"/>
          <a:chOff x="0" y="0"/>
          <a:chExt cx="0" cy="0"/>
        </a:xfrm>
      </p:grpSpPr>
      <p:sp>
        <p:nvSpPr>
          <p:cNvPr id="937" name="Shape 937"/>
          <p:cNvSpPr/>
          <p:nvPr/>
        </p:nvSpPr>
        <p:spPr>
          <a:xfrm>
            <a:off x="0" y="0"/>
            <a:ext cx="9144000" cy="2168525"/>
          </a:xfrm>
          <a:prstGeom prst="rect">
            <a:avLst/>
          </a:prstGeom>
          <a:gradFill>
            <a:gsLst>
              <a:gs pos="0">
                <a:schemeClr val="lt1"/>
              </a:gs>
              <a:gs pos="100000">
                <a:srgbClr val="BFBFBF">
                  <a:alpha val="60784"/>
                </a:srgbClr>
              </a:gs>
            </a:gsLst>
            <a:lin ang="16200000" scaled="0"/>
          </a:gradFill>
          <a:ln>
            <a:noFill/>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938" name="Shape 938"/>
          <p:cNvSpPr txBox="1">
            <a:spLocks noGrp="1"/>
          </p:cNvSpPr>
          <p:nvPr>
            <p:ph type="ctrTitle"/>
          </p:nvPr>
        </p:nvSpPr>
        <p:spPr>
          <a:xfrm>
            <a:off x="2728911" y="1006879"/>
            <a:ext cx="6048376" cy="1218794"/>
          </a:xfrm>
          <a:prstGeom prst="rect">
            <a:avLst/>
          </a:prstGeom>
          <a:noFill/>
          <a:ln>
            <a:noFill/>
          </a:ln>
        </p:spPr>
        <p:txBody>
          <a:bodyPr lIns="91425" tIns="91425" rIns="91425" bIns="91425" anchor="b" anchorCtr="0"/>
          <a:lstStyle>
            <a:lvl1pPr marL="0" marR="0" indent="0" algn="ctr" rtl="0">
              <a:lnSpc>
                <a:spcPct val="90000"/>
              </a:lnSpc>
              <a:spcBef>
                <a:spcPts val="0"/>
              </a:spcBef>
              <a:spcAft>
                <a:spcPts val="0"/>
              </a:spcAft>
              <a:defRPr sz="4400" b="0" i="0" u="none" strike="noStrike" cap="none" baseline="0">
                <a:solidFill>
                  <a:schemeClr val="dk2"/>
                </a:solidFill>
                <a:latin typeface="Arial"/>
                <a:ea typeface="Arial"/>
                <a:cs typeface="Arial"/>
                <a:sym typeface="Arial"/>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9" name="Shape 939"/>
          <p:cNvSpPr txBox="1">
            <a:spLocks noGrp="1"/>
          </p:cNvSpPr>
          <p:nvPr>
            <p:ph type="subTitle" idx="1"/>
          </p:nvPr>
        </p:nvSpPr>
        <p:spPr>
          <a:xfrm>
            <a:off x="2728913" y="2455863"/>
            <a:ext cx="6048374" cy="1901704"/>
          </a:xfrm>
          <a:prstGeom prst="rect">
            <a:avLst/>
          </a:prstGeom>
          <a:noFill/>
          <a:ln>
            <a:noFill/>
          </a:ln>
        </p:spPr>
        <p:txBody>
          <a:bodyPr lIns="91425" tIns="91425" rIns="91425" bIns="91425" anchor="t" anchorCtr="0"/>
          <a:lstStyle>
            <a:lvl1pPr marL="0" marR="0" indent="0" algn="l" rtl="0">
              <a:spcBef>
                <a:spcPts val="600"/>
              </a:spcBef>
              <a:spcAft>
                <a:spcPts val="0"/>
              </a:spcAft>
              <a:buClr>
                <a:schemeClr val="dk1"/>
              </a:buClr>
              <a:buFont typeface="Arial"/>
              <a:buNone/>
              <a:defRPr sz="2800" b="0" i="0" u="none" strike="noStrike" cap="none" baseline="0">
                <a:solidFill>
                  <a:schemeClr val="dk1"/>
                </a:solidFill>
                <a:latin typeface="Arial"/>
                <a:ea typeface="Arial"/>
                <a:cs typeface="Arial"/>
                <a:sym typeface="Arial"/>
              </a:defRPr>
            </a:lvl1pPr>
            <a:lvl2pPr marL="457200" marR="0" indent="0" algn="ctr" rtl="0">
              <a:spcBef>
                <a:spcPts val="560"/>
              </a:spcBef>
              <a:spcAft>
                <a:spcPts val="0"/>
              </a:spcAft>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spcAft>
                <a:spcPts val="0"/>
              </a:spcAft>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20746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6" name="Shape 296"/>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6247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66768"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016881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2.xml"/><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3.xml"/><Relationship Id="rId9"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theme" Target="../theme/theme4.xml"/><Relationship Id="rId9" Type="http://schemas.openxmlformats.org/officeDocument/2006/relationships/image" Target="../media/image1.png"/><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3"/>
            <a:ext cx="373338" cy="273844"/>
          </a:xfrm>
          <a:prstGeom prst="rect">
            <a:avLst/>
          </a:prstGeom>
        </p:spPr>
        <p:txBody>
          <a:bodyPr vert="horz" lIns="91440" tIns="45720" rIns="91440" bIns="45720" rtlCol="0" anchor="ctr"/>
          <a:lstStyle>
            <a:lvl1pPr algn="ctr">
              <a:defRPr sz="900">
                <a:solidFill>
                  <a:schemeClr val="bg1">
                    <a:lumMod val="50000"/>
                  </a:schemeClr>
                </a:solidFill>
                <a:latin typeface="Arial"/>
                <a:cs typeface="Arial"/>
              </a:defRPr>
            </a:lvl1pPr>
          </a:lstStyle>
          <a:p>
            <a:fld id="{ADA07C09-8A41-3B46-A636-3955072BBB4F}" type="slidenum">
              <a:rPr lang="en-US" smtClean="0"/>
              <a:pPr/>
              <a:t>‹#›</a:t>
            </a:fld>
            <a:endParaRPr lang="en-US" dirty="0"/>
          </a:p>
        </p:txBody>
      </p:sp>
      <p:pic>
        <p:nvPicPr>
          <p:cNvPr id="8" name="Picture 7" descr="pivotal_teal.pn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563152362"/>
      </p:ext>
    </p:extLst>
  </p:cSld>
  <p:clrMap bg1="lt1" tx1="dk1" bg2="lt2" tx2="dk2" accent1="accent1" accent2="accent2" accent3="accent3" accent4="accent4" accent5="accent5" accent6="accent6" hlink="hlink" folHlink="folHlink"/>
  <p:sldLayoutIdLst>
    <p:sldLayoutId id="2147483650" r:id="rId1"/>
    <p:sldLayoutId id="2147483732" r:id="rId2"/>
    <p:sldLayoutId id="2147483733" r:id="rId3"/>
    <p:sldLayoutId id="2147483746" r:id="rId4"/>
    <p:sldLayoutId id="2147483747" r:id="rId5"/>
    <p:sldLayoutId id="2147483748" r:id="rId6"/>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Shape 930"/>
        <p:cNvGrpSpPr/>
        <p:nvPr/>
      </p:nvGrpSpPr>
      <p:grpSpPr>
        <a:xfrm>
          <a:off x="0" y="0"/>
          <a:ext cx="0" cy="0"/>
          <a:chOff x="0" y="0"/>
          <a:chExt cx="0" cy="0"/>
        </a:xfrm>
      </p:grpSpPr>
      <p:sp>
        <p:nvSpPr>
          <p:cNvPr id="931" name="Shape 931"/>
          <p:cNvSpPr txBox="1">
            <a:spLocks noGrp="1"/>
          </p:cNvSpPr>
          <p:nvPr>
            <p:ph type="title"/>
          </p:nvPr>
        </p:nvSpPr>
        <p:spPr>
          <a:xfrm>
            <a:off x="457200" y="206375"/>
            <a:ext cx="8229600" cy="857250"/>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2" name="Shape 932"/>
          <p:cNvSpPr txBox="1">
            <a:spLocks noGrp="1"/>
          </p:cNvSpPr>
          <p:nvPr>
            <p:ph type="body" idx="1"/>
          </p:nvPr>
        </p:nvSpPr>
        <p:spPr>
          <a:xfrm>
            <a:off x="457200" y="1200150"/>
            <a:ext cx="8229600" cy="3394075"/>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Arial"/>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spcAft>
                <a:spcPts val="0"/>
              </a:spcAft>
              <a:buClr>
                <a:schemeClr val="dk1"/>
              </a:buClr>
              <a:buFont typeface="Arial"/>
              <a:buChar char="–"/>
              <a:defRPr sz="2800" b="0" i="0" u="none" strike="noStrike" cap="none" baseline="0">
                <a:solidFill>
                  <a:schemeClr val="dk1"/>
                </a:solidFill>
                <a:latin typeface="Calibri"/>
                <a:ea typeface="Calibri"/>
                <a:cs typeface="Calibri"/>
                <a:sym typeface="Calibri"/>
              </a:defRPr>
            </a:lvl2pPr>
            <a:lvl3pPr marL="1143000" marR="0" indent="-76200" algn="l" rtl="0">
              <a:spcBef>
                <a:spcPts val="480"/>
              </a:spcBef>
              <a:spcAft>
                <a:spcPts val="0"/>
              </a:spcAft>
              <a:buClr>
                <a:schemeClr val="dk1"/>
              </a:buClr>
              <a:buFont typeface="Arial"/>
              <a:buChar char="•"/>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9pPr>
          </a:lstStyle>
          <a:p>
            <a:endParaRPr/>
          </a:p>
        </p:txBody>
      </p:sp>
      <p:sp>
        <p:nvSpPr>
          <p:cNvPr id="933" name="Shape 933"/>
          <p:cNvSpPr txBox="1">
            <a:spLocks noGrp="1"/>
          </p:cNvSpPr>
          <p:nvPr>
            <p:ph type="dt" idx="10"/>
          </p:nvPr>
        </p:nvSpPr>
        <p:spPr>
          <a:xfrm>
            <a:off x="457200" y="4767262"/>
            <a:ext cx="2133599" cy="274636"/>
          </a:xfrm>
          <a:prstGeom prst="rect">
            <a:avLst/>
          </a:prstGeom>
          <a:noFill/>
          <a:ln>
            <a:noFill/>
          </a:ln>
        </p:spPr>
        <p:txBody>
          <a:bodyPr lIns="91425" tIns="91425" rIns="91425" bIns="91425" anchor="ctr" anchorCtr="0"/>
          <a:lstStyle>
            <a:lvl1pPr marL="0" marR="0" indent="0" algn="l"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4" name="Shape 934"/>
          <p:cNvSpPr txBox="1">
            <a:spLocks noGrp="1"/>
          </p:cNvSpPr>
          <p:nvPr>
            <p:ph type="ftr" idx="11"/>
          </p:nvPr>
        </p:nvSpPr>
        <p:spPr>
          <a:xfrm>
            <a:off x="3124200" y="4767262"/>
            <a:ext cx="2895600" cy="274636"/>
          </a:xfrm>
          <a:prstGeom prst="rect">
            <a:avLst/>
          </a:prstGeom>
          <a:noFill/>
          <a:ln>
            <a:noFill/>
          </a:ln>
        </p:spPr>
        <p:txBody>
          <a:bodyPr lIns="91425" tIns="91425" rIns="91425" bIns="91425" anchor="ctr" anchorCtr="0"/>
          <a:lstStyle>
            <a:lvl1pPr marL="0" marR="0" indent="0" algn="ctr"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5" name="Shape 935"/>
          <p:cNvSpPr txBox="1">
            <a:spLocks noGrp="1"/>
          </p:cNvSpPr>
          <p:nvPr>
            <p:ph type="sldNum" idx="12"/>
          </p:nvPr>
        </p:nvSpPr>
        <p:spPr>
          <a:xfrm>
            <a:off x="6553200" y="4767262"/>
            <a:ext cx="2133599" cy="274636"/>
          </a:xfrm>
          <a:prstGeom prst="rect">
            <a:avLst/>
          </a:prstGeom>
          <a:noFill/>
          <a:ln>
            <a:noFill/>
          </a:ln>
        </p:spPr>
        <p:txBody>
          <a:bodyPr lIns="91425" tIns="45700" rIns="91425" bIns="45700" anchor="ctr" anchorCtr="0">
            <a:noAutofit/>
          </a:bodyPr>
          <a:lstStyle/>
          <a:p>
            <a:pPr algn="r" defTabSz="914400">
              <a:buSzPct val="25000"/>
            </a:pPr>
            <a:fld id="{00000000-1234-1234-1234-123412341234}" type="slidenum">
              <a:rPr lang="en-US" sz="1200" kern="0">
                <a:solidFill>
                  <a:srgbClr val="888888"/>
                </a:solidFill>
                <a:latin typeface="Calibri"/>
                <a:ea typeface="Calibri"/>
                <a:cs typeface="Calibri"/>
                <a:sym typeface="Calibri"/>
                <a:rtl val="0"/>
              </a:rPr>
              <a:pPr algn="r" defTabSz="914400">
                <a:buSzPct val="25000"/>
              </a:pPr>
              <a:t>‹#›</a:t>
            </a:fld>
            <a:endParaRPr lang="en-US" sz="1200" kern="0">
              <a:solidFill>
                <a:srgbClr val="888888"/>
              </a:solidFill>
              <a:latin typeface="Calibri"/>
              <a:ea typeface="Calibri"/>
              <a:cs typeface="Calibri"/>
              <a:sym typeface="Calibri"/>
              <a:rtl val="0"/>
            </a:endParaRPr>
          </a:p>
        </p:txBody>
      </p:sp>
    </p:spTree>
    <p:extLst>
      <p:ext uri="{BB962C8B-B14F-4D97-AF65-F5344CB8AC3E}">
        <p14:creationId xmlns:p14="http://schemas.microsoft.com/office/powerpoint/2010/main" val="3060513235"/>
      </p:ext>
    </p:extLst>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86786412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93958337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microsoft.com/office/2007/relationships/hdphoto" Target="../media/hdphoto1.wdp"/><Relationship Id="rId6" Type="http://schemas.openxmlformats.org/officeDocument/2006/relationships/image" Target="../media/image6.png"/><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emf"/><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4" Type="http://schemas.openxmlformats.org/officeDocument/2006/relationships/image" Target="../media/image38.jpeg"/><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8.emf"/><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jpeg"/><Relationship Id="rId10"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jpg"/><Relationship Id="rId10" Type="http://schemas.openxmlformats.org/officeDocument/2006/relationships/image" Target="../media/image46.png"/><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1" Type="http://schemas.openxmlformats.org/officeDocument/2006/relationships/image" Target="../media/image6.png"/><Relationship Id="rId12"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25.pn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6.pn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emf"/><Relationship Id="rId7" Type="http://schemas.openxmlformats.org/officeDocument/2006/relationships/image" Target="../media/image13.emf"/><Relationship Id="rId8" Type="http://schemas.openxmlformats.org/officeDocument/2006/relationships/image" Target="../media/image14.emf"/><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5.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508000"/>
            <a:ext cx="9144000" cy="4114800"/>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sp>
        <p:nvSpPr>
          <p:cNvPr id="10" name="TextBox 9"/>
          <p:cNvSpPr txBox="1"/>
          <p:nvPr/>
        </p:nvSpPr>
        <p:spPr>
          <a:xfrm>
            <a:off x="623455" y="1898424"/>
            <a:ext cx="7897090" cy="2025170"/>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Introductions</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Name, Team, Apps</a:t>
            </a:r>
            <a:endParaRPr lang="en-US" sz="2400" b="1" spc="-100" dirty="0">
              <a:solidFill>
                <a:schemeClr val="bg1"/>
              </a:solidFill>
              <a:effectLst>
                <a:outerShdw blurRad="50800" dist="38100" dir="5400000" algn="t" rotWithShape="0">
                  <a:prstClr val="black">
                    <a:alpha val="40000"/>
                  </a:prstClr>
                </a:outerShdw>
              </a:effectLst>
              <a:cs typeface="Arial"/>
            </a:endParaRPr>
          </a:p>
          <a:p>
            <a:pPr>
              <a:spcAft>
                <a:spcPts val="1200"/>
              </a:spcAft>
            </a:pPr>
            <a:endParaRPr lang="en-US" sz="4200" b="1" spc="-100" dirty="0" smtClean="0">
              <a:solidFill>
                <a:srgbClr val="00AE9E"/>
              </a:solidFill>
              <a:effectLst>
                <a:outerShdw blurRad="50800" dist="38100" dir="5400000" algn="t" rotWithShape="0">
                  <a:prstClr val="black">
                    <a:alpha val="40000"/>
                  </a:prstClr>
                </a:outerShdw>
              </a:effectLst>
              <a:latin typeface="Arial"/>
              <a:cs typeface="Arial"/>
            </a:endParaRPr>
          </a:p>
        </p:txBody>
      </p:sp>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pic>
        <p:nvPicPr>
          <p:cNvPr id="9" name="Picture 8"/>
          <p:cNvPicPr>
            <a:picLocks noChangeAspect="1"/>
          </p:cNvPicPr>
          <p:nvPr/>
        </p:nvPicPr>
        <p:blipFill>
          <a:blip r:embed="rId6"/>
          <a:stretch>
            <a:fillRect/>
          </a:stretch>
        </p:blipFill>
        <p:spPr>
          <a:xfrm>
            <a:off x="8209371" y="-130747"/>
            <a:ext cx="947796" cy="947796"/>
          </a:xfrm>
          <a:prstGeom prst="rect">
            <a:avLst/>
          </a:prstGeom>
        </p:spPr>
      </p:pic>
    </p:spTree>
    <p:extLst>
      <p:ext uri="{BB962C8B-B14F-4D97-AF65-F5344CB8AC3E}">
        <p14:creationId xmlns:p14="http://schemas.microsoft.com/office/powerpoint/2010/main" val="8677232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smtClean="0">
                <a:solidFill>
                  <a:srgbClr val="13A78D"/>
                </a:solidFill>
              </a:rPr>
              <a:t>One-Size-Fits-All Methodologies have become an Anti-pattern to the Business</a:t>
            </a:r>
            <a:endParaRPr lang="en-US" sz="3200" b="0" dirty="0">
              <a:solidFill>
                <a:srgbClr val="13A78D"/>
              </a:solidFill>
            </a:endParaRPr>
          </a:p>
        </p:txBody>
      </p:sp>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346838" cy="400110"/>
          </a:xfrm>
          <a:prstGeom prst="rect">
            <a:avLst/>
          </a:prstGeom>
        </p:spPr>
        <p:txBody>
          <a:bodyPr wrap="none">
            <a:spAutoFit/>
          </a:bodyPr>
          <a:lstStyle/>
          <a:p>
            <a:r>
              <a:rPr lang="en-US" sz="2000" dirty="0" smtClean="0">
                <a:solidFill>
                  <a:srgbClr val="FFFFFF"/>
                </a:solidFill>
              </a:rPr>
              <a:t>&gt; 2 Pizzas Per Project = Too Many Pizzas</a:t>
            </a:r>
            <a:endParaRPr lang="en-US" sz="2000" dirty="0">
              <a:solidFill>
                <a:srgbClr val="FFFFFF"/>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37" name="TextBox 36"/>
          <p:cNvSpPr txBox="1"/>
          <p:nvPr/>
        </p:nvSpPr>
        <p:spPr>
          <a:xfrm>
            <a:off x="2726770" y="1784472"/>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41" name="TextBox 40"/>
          <p:cNvSpPr txBox="1"/>
          <p:nvPr/>
        </p:nvSpPr>
        <p:spPr>
          <a:xfrm>
            <a:off x="2892985" y="808764"/>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
        <p:nvSpPr>
          <p:cNvPr id="43" name="Rectangle 42"/>
          <p:cNvSpPr/>
          <p:nvPr/>
        </p:nvSpPr>
        <p:spPr>
          <a:xfrm>
            <a:off x="2602891" y="3490179"/>
            <a:ext cx="1911213" cy="307777"/>
          </a:xfrm>
          <a:prstGeom prst="rect">
            <a:avLst/>
          </a:prstGeom>
        </p:spPr>
        <p:txBody>
          <a:bodyPr wrap="none">
            <a:spAutoFit/>
          </a:bodyPr>
          <a:lstStyle/>
          <a:p>
            <a:pPr algn="ctr"/>
            <a:r>
              <a:rPr lang="en-US" sz="1400" dirty="0" smtClean="0">
                <a:solidFill>
                  <a:srgbClr val="FFFFFF"/>
                </a:solidFill>
              </a:rPr>
              <a:t>Monolithic Application</a:t>
            </a:r>
            <a:endParaRPr lang="en-US" sz="1400" dirty="0">
              <a:solidFill>
                <a:srgbClr val="FFFFFF"/>
              </a:solidFill>
            </a:endParaRPr>
          </a:p>
        </p:txBody>
      </p:sp>
      <p:sp>
        <p:nvSpPr>
          <p:cNvPr id="40"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10</a:t>
            </a:fld>
            <a:endParaRPr lang="en-US" dirty="0"/>
          </a:p>
        </p:txBody>
      </p:sp>
    </p:spTree>
    <p:extLst>
      <p:ext uri="{BB962C8B-B14F-4D97-AF65-F5344CB8AC3E}">
        <p14:creationId xmlns:p14="http://schemas.microsoft.com/office/powerpoint/2010/main" val="40071784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dissolv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par>
                                <p:cTn id="18" presetID="22" presetClass="entr" presetSubtype="4"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down)">
                                      <p:cBhvr>
                                        <p:cTn id="2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375880"/>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3">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3">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3">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2953980"/>
            <a:ext cx="1248114" cy="630695"/>
            <a:chOff x="4982595" y="3318098"/>
            <a:chExt cx="1248114" cy="630695"/>
          </a:xfrm>
        </p:grpSpPr>
        <p:pic>
          <p:nvPicPr>
            <p:cNvPr id="11" name="pasted-image.pdf"/>
            <p:cNvPicPr/>
            <p:nvPr/>
          </p:nvPicPr>
          <p:blipFill>
            <a:blip r:embed="rId3">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3">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3">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2887257"/>
            <a:ext cx="859529" cy="637175"/>
            <a:chOff x="915266" y="3264920"/>
            <a:chExt cx="859529" cy="637175"/>
          </a:xfrm>
        </p:grpSpPr>
        <p:pic>
          <p:nvPicPr>
            <p:cNvPr id="22" name="pasted-image.pdf"/>
            <p:cNvPicPr/>
            <p:nvPr/>
          </p:nvPicPr>
          <p:blipFill>
            <a:blip r:embed="rId4">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4">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1944598"/>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5">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2909826"/>
            <a:ext cx="1220414" cy="625829"/>
            <a:chOff x="2788783" y="3287842"/>
            <a:chExt cx="1220414" cy="625829"/>
          </a:xfrm>
        </p:grpSpPr>
        <p:pic>
          <p:nvPicPr>
            <p:cNvPr id="33" name="pasted-image.pdf"/>
            <p:cNvPicPr/>
            <p:nvPr/>
          </p:nvPicPr>
          <p:blipFill>
            <a:blip r:embed="rId6">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6">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6">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1919516"/>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7">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1954204"/>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013997"/>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DB</a:t>
                </a:r>
                <a:endParaRPr sz="1400" dirty="0">
                  <a:solidFill>
                    <a:srgbClr val="FFFFFF"/>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8">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145703"/>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grpSp>
        <p:nvGrpSpPr>
          <p:cNvPr id="57" name="Group 56"/>
          <p:cNvGrpSpPr/>
          <p:nvPr/>
        </p:nvGrpSpPr>
        <p:grpSpPr>
          <a:xfrm>
            <a:off x="1458972" y="1537996"/>
            <a:ext cx="5133836" cy="3011654"/>
            <a:chOff x="1548776" y="1204502"/>
            <a:chExt cx="5133836" cy="3011654"/>
          </a:xfrm>
        </p:grpSpPr>
        <p:sp>
          <p:nvSpPr>
            <p:cNvPr id="14" name="Rectangle 13"/>
            <p:cNvSpPr/>
            <p:nvPr/>
          </p:nvSpPr>
          <p:spPr>
            <a:xfrm>
              <a:off x="1676178" y="3816046"/>
              <a:ext cx="4727676" cy="400110"/>
            </a:xfrm>
            <a:prstGeom prst="rect">
              <a:avLst/>
            </a:prstGeom>
          </p:spPr>
          <p:txBody>
            <a:bodyPr wrap="none">
              <a:spAutoFit/>
            </a:bodyPr>
            <a:lstStyle/>
            <a:p>
              <a:r>
                <a:rPr lang="en-US" sz="2000" dirty="0" smtClean="0">
                  <a:solidFill>
                    <a:srgbClr val="FFFFFF"/>
                  </a:solidFill>
                </a:rPr>
                <a:t>Two Pizzas Per Microservice = Manageable!</a:t>
              </a:r>
              <a:endParaRPr lang="en-US" sz="2000" dirty="0">
                <a:solidFill>
                  <a:srgbClr val="FFFFFF"/>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5" name="Title 1"/>
          <p:cNvSpPr>
            <a:spLocks noGrp="1"/>
          </p:cNvSpPr>
          <p:nvPr>
            <p:ph type="title"/>
          </p:nvPr>
        </p:nvSpPr>
        <p:spPr>
          <a:xfrm>
            <a:off x="113722" y="149918"/>
            <a:ext cx="9030278" cy="474445"/>
          </a:xfrm>
        </p:spPr>
        <p:txBody>
          <a:bodyPr/>
          <a:lstStyle/>
          <a:p>
            <a:r>
              <a:rPr lang="en-US" b="0" dirty="0" smtClean="0">
                <a:solidFill>
                  <a:srgbClr val="13A78D"/>
                </a:solidFill>
              </a:rPr>
              <a:t>Apps are Increasingly Refactored as Modularized Software Systems</a:t>
            </a:r>
            <a:endParaRPr lang="en-US" b="0" dirty="0">
              <a:solidFill>
                <a:srgbClr val="13A78D"/>
              </a:solidFill>
            </a:endParaRPr>
          </a:p>
        </p:txBody>
      </p:sp>
      <p:sp>
        <p:nvSpPr>
          <p:cNvPr id="58" name="TextBox 57"/>
          <p:cNvSpPr txBox="1"/>
          <p:nvPr/>
        </p:nvSpPr>
        <p:spPr>
          <a:xfrm>
            <a:off x="1410759" y="3687126"/>
            <a:ext cx="955322" cy="307777"/>
          </a:xfrm>
          <a:prstGeom prst="rect">
            <a:avLst/>
          </a:prstGeom>
          <a:noFill/>
        </p:spPr>
        <p:txBody>
          <a:bodyPr wrap="none" rtlCol="0">
            <a:spAutoFit/>
          </a:bodyPr>
          <a:lstStyle/>
          <a:p>
            <a:pPr algn="ctr"/>
            <a:r>
              <a:rPr lang="en-US" sz="1400" dirty="0" smtClean="0">
                <a:solidFill>
                  <a:schemeClr val="bg1"/>
                </a:solidFill>
              </a:rPr>
              <a:t>DB Service</a:t>
            </a:r>
          </a:p>
        </p:txBody>
      </p:sp>
      <p:sp>
        <p:nvSpPr>
          <p:cNvPr id="59" name="TextBox 58"/>
          <p:cNvSpPr txBox="1"/>
          <p:nvPr/>
        </p:nvSpPr>
        <p:spPr>
          <a:xfrm>
            <a:off x="3199564" y="3659953"/>
            <a:ext cx="1326004" cy="307777"/>
          </a:xfrm>
          <a:prstGeom prst="rect">
            <a:avLst/>
          </a:prstGeom>
          <a:noFill/>
        </p:spPr>
        <p:txBody>
          <a:bodyPr wrap="none" rtlCol="0">
            <a:spAutoFit/>
          </a:bodyPr>
          <a:lstStyle/>
          <a:p>
            <a:pPr algn="ctr"/>
            <a:r>
              <a:rPr lang="en-US" sz="1400" dirty="0" smtClean="0">
                <a:solidFill>
                  <a:schemeClr val="bg1"/>
                </a:solidFill>
              </a:rPr>
              <a:t>Caching Service</a:t>
            </a:r>
          </a:p>
        </p:txBody>
      </p:sp>
      <p:sp>
        <p:nvSpPr>
          <p:cNvPr id="60" name="TextBox 59"/>
          <p:cNvSpPr txBox="1"/>
          <p:nvPr/>
        </p:nvSpPr>
        <p:spPr>
          <a:xfrm>
            <a:off x="5409761" y="3696913"/>
            <a:ext cx="1521019" cy="307777"/>
          </a:xfrm>
          <a:prstGeom prst="rect">
            <a:avLst/>
          </a:prstGeom>
          <a:noFill/>
        </p:spPr>
        <p:txBody>
          <a:bodyPr wrap="none" rtlCol="0">
            <a:spAutoFit/>
          </a:bodyPr>
          <a:lstStyle/>
          <a:p>
            <a:pPr algn="ctr"/>
            <a:r>
              <a:rPr lang="en-US" sz="1400" dirty="0" smtClean="0">
                <a:solidFill>
                  <a:schemeClr val="bg1"/>
                </a:solidFill>
              </a:rPr>
              <a:t>Messaging Service</a:t>
            </a:r>
          </a:p>
        </p:txBody>
      </p:sp>
      <p:sp>
        <p:nvSpPr>
          <p:cNvPr id="61" name="Rounded Rectangle 60"/>
          <p:cNvSpPr/>
          <p:nvPr/>
        </p:nvSpPr>
        <p:spPr>
          <a:xfrm>
            <a:off x="692776" y="1257015"/>
            <a:ext cx="7594876" cy="2847524"/>
          </a:xfrm>
          <a:prstGeom prst="roundRect">
            <a:avLst/>
          </a:prstGeom>
          <a:noFill/>
          <a:ln w="28575" cmpd="sng">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826920" y="1308322"/>
            <a:ext cx="2871407" cy="307777"/>
          </a:xfrm>
          <a:prstGeom prst="rect">
            <a:avLst/>
          </a:prstGeom>
          <a:noFill/>
        </p:spPr>
        <p:txBody>
          <a:bodyPr wrap="square" rtlCol="0">
            <a:spAutoFit/>
          </a:bodyPr>
          <a:lstStyle/>
          <a:p>
            <a:r>
              <a:rPr lang="en-US" sz="1400" dirty="0" smtClean="0">
                <a:solidFill>
                  <a:schemeClr val="accent4"/>
                </a:solidFill>
              </a:rPr>
              <a:t>Microservice based architecture</a:t>
            </a:r>
          </a:p>
        </p:txBody>
      </p:sp>
      <p:sp>
        <p:nvSpPr>
          <p:cNvPr id="64" name="Shape 304"/>
          <p:cNvSpPr/>
          <p:nvPr/>
        </p:nvSpPr>
        <p:spPr>
          <a:xfrm>
            <a:off x="4281604" y="3158403"/>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sp>
        <p:nvSpPr>
          <p:cNvPr id="63"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11</a:t>
            </a:fld>
            <a:endParaRPr lang="en-US" dirty="0"/>
          </a:p>
        </p:txBody>
      </p:sp>
    </p:spTree>
    <p:extLst>
      <p:ext uri="{BB962C8B-B14F-4D97-AF65-F5344CB8AC3E}">
        <p14:creationId xmlns:p14="http://schemas.microsoft.com/office/powerpoint/2010/main" val="38109370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0" name="Title 1"/>
          <p:cNvSpPr>
            <a:spLocks noGrp="1"/>
          </p:cNvSpPr>
          <p:nvPr>
            <p:ph type="title"/>
          </p:nvPr>
        </p:nvSpPr>
        <p:spPr>
          <a:xfrm>
            <a:off x="113721" y="149918"/>
            <a:ext cx="8080540" cy="474445"/>
          </a:xfrm>
        </p:spPr>
        <p:txBody>
          <a:bodyPr/>
          <a:lstStyle/>
          <a:p>
            <a:pPr algn="l"/>
            <a:r>
              <a:rPr lang="en-US" sz="3200" b="0" dirty="0" smtClean="0">
                <a:solidFill>
                  <a:srgbClr val="13A78D"/>
                </a:solidFill>
                <a:latin typeface="Arial"/>
                <a:cs typeface="Arial"/>
              </a:rPr>
              <a:t>However…</a:t>
            </a:r>
            <a:r>
              <a:rPr lang="en-US" sz="3200" dirty="0">
                <a:solidFill>
                  <a:srgbClr val="13A78D"/>
                </a:solidFill>
                <a:latin typeface="Arial"/>
                <a:cs typeface="Arial"/>
              </a:rPr>
              <a:t> </a:t>
            </a:r>
            <a:r>
              <a:rPr lang="en-US" sz="3200" dirty="0" err="1" smtClean="0">
                <a:solidFill>
                  <a:srgbClr val="13A78D"/>
                </a:solidFill>
                <a:latin typeface="Arial"/>
                <a:cs typeface="Arial"/>
              </a:rPr>
              <a:t>Microservices</a:t>
            </a:r>
            <a:r>
              <a:rPr lang="en-US" sz="3200" dirty="0" smtClean="0">
                <a:solidFill>
                  <a:srgbClr val="13A78D"/>
                </a:solidFill>
                <a:latin typeface="Arial"/>
                <a:cs typeface="Arial"/>
              </a:rPr>
              <a:t> are Hard at Scale</a:t>
            </a:r>
            <a:endParaRPr lang="en-US" sz="3200" b="0" dirty="0">
              <a:solidFill>
                <a:srgbClr val="13A78D"/>
              </a:solidFill>
              <a:latin typeface="Arial"/>
              <a:cs typeface="Arial"/>
            </a:endParaRPr>
          </a:p>
        </p:txBody>
      </p:sp>
      <p:grpSp>
        <p:nvGrpSpPr>
          <p:cNvPr id="4" name="Group 3"/>
          <p:cNvGrpSpPr/>
          <p:nvPr/>
        </p:nvGrpSpPr>
        <p:grpSpPr>
          <a:xfrm>
            <a:off x="1290053" y="907382"/>
            <a:ext cx="6563895" cy="3328736"/>
            <a:chOff x="962526" y="842212"/>
            <a:chExt cx="6563895" cy="3328736"/>
          </a:xfrm>
        </p:grpSpPr>
        <p:sp>
          <p:nvSpPr>
            <p:cNvPr id="2" name="Rounded Rectangle 1"/>
            <p:cNvSpPr/>
            <p:nvPr/>
          </p:nvSpPr>
          <p:spPr>
            <a:xfrm>
              <a:off x="962526" y="842212"/>
              <a:ext cx="6563895" cy="3328736"/>
            </a:xfrm>
            <a:prstGeom prst="roundRect">
              <a:avLst>
                <a:gd name="adj" fmla="val 8298"/>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117799" y="973127"/>
              <a:ext cx="6288306" cy="3054109"/>
            </a:xfrm>
            <a:prstGeom prst="rect">
              <a:avLst/>
            </a:prstGeom>
          </p:spPr>
        </p:pic>
      </p:grpSp>
      <p:grpSp>
        <p:nvGrpSpPr>
          <p:cNvPr id="5" name="Group 4"/>
          <p:cNvGrpSpPr/>
          <p:nvPr/>
        </p:nvGrpSpPr>
        <p:grpSpPr>
          <a:xfrm>
            <a:off x="3604703" y="3803314"/>
            <a:ext cx="1934595" cy="1150701"/>
            <a:chOff x="3332562" y="3803314"/>
            <a:chExt cx="1934595" cy="1150701"/>
          </a:xfrm>
        </p:grpSpPr>
        <p:pic>
          <p:nvPicPr>
            <p:cNvPr id="11" name="Picture 4" descr="C:\Users\Abject-3D\Desktop\VMWare Files\FINAL diagrams\Basic Virtualization\3D PNGs\VMW_10Q2_DGRM_vShield_App_R2_18.png"/>
            <p:cNvPicPr>
              <a:picLocks noChangeAspect="1" noChangeArrowheads="1"/>
            </p:cNvPicPr>
            <p:nvPr/>
          </p:nvPicPr>
          <p:blipFill>
            <a:blip r:embed="rId4"/>
            <a:srcRect/>
            <a:stretch>
              <a:fillRect/>
            </a:stretch>
          </p:blipFill>
          <p:spPr bwMode="auto">
            <a:xfrm>
              <a:off x="3332562" y="3803314"/>
              <a:ext cx="1934595" cy="1150701"/>
            </a:xfrm>
            <a:prstGeom prst="rect">
              <a:avLst/>
            </a:prstGeom>
            <a:noFill/>
          </p:spPr>
        </p:pic>
        <p:pic>
          <p:nvPicPr>
            <p:cNvPr id="12" name="Picture 11"/>
            <p:cNvPicPr>
              <a:picLocks noChangeAspect="1"/>
            </p:cNvPicPr>
            <p:nvPr/>
          </p:nvPicPr>
          <p:blipFill>
            <a:blip r:embed="rId5"/>
            <a:stretch>
              <a:fillRect/>
            </a:stretch>
          </p:blipFill>
          <p:spPr>
            <a:xfrm>
              <a:off x="3778115" y="4187658"/>
              <a:ext cx="1133232" cy="566616"/>
            </a:xfrm>
            <a:prstGeom prst="rect">
              <a:avLst/>
            </a:prstGeom>
          </p:spPr>
        </p:pic>
      </p:grpSp>
      <p:sp>
        <p:nvSpPr>
          <p:cNvPr id="18"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rgbClr val="BFBFBF"/>
                </a:solidFill>
              </a:rPr>
              <a:pPr/>
              <a:t>12</a:t>
            </a:fld>
            <a:endParaRPr lang="en-US" sz="900" dirty="0">
              <a:solidFill>
                <a:srgbClr val="BFBFBF"/>
              </a:solidFill>
            </a:endParaRPr>
          </a:p>
        </p:txBody>
      </p:sp>
    </p:spTree>
    <p:extLst>
      <p:ext uri="{BB962C8B-B14F-4D97-AF65-F5344CB8AC3E}">
        <p14:creationId xmlns:p14="http://schemas.microsoft.com/office/powerpoint/2010/main" val="1572286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chemeClr val="bg1">
                    <a:lumMod val="85000"/>
                  </a:schemeClr>
                </a:solidFill>
              </a:rPr>
              <a:t>The </a:t>
            </a:r>
            <a:r>
              <a:rPr lang="en-US" dirty="0" smtClean="0">
                <a:solidFill>
                  <a:schemeClr val="bg1">
                    <a:lumMod val="85000"/>
                  </a:schemeClr>
                </a:solidFill>
              </a:rPr>
              <a:t>Developer </a:t>
            </a:r>
            <a:r>
              <a:rPr lang="en-US" dirty="0" smtClean="0">
                <a:solidFill>
                  <a:srgbClr val="00AE9E"/>
                </a:solidFill>
              </a:rPr>
              <a:t>DREAM </a:t>
            </a:r>
            <a:r>
              <a:rPr lang="en-US" dirty="0" smtClean="0">
                <a:solidFill>
                  <a:schemeClr val="bg1">
                    <a:lumMod val="85000"/>
                  </a:schemeClr>
                </a:solidFill>
              </a:rPr>
              <a:t>Haiku</a:t>
            </a:r>
            <a:r>
              <a:rPr lang="en-US" dirty="0">
                <a:solidFill>
                  <a:schemeClr val="bg1">
                    <a:lumMod val="85000"/>
                  </a:schemeClr>
                </a:solidFill>
              </a:rPr>
              <a:t/>
            </a:r>
            <a:br>
              <a:rPr lang="en-US" dirty="0">
                <a:solidFill>
                  <a:schemeClr val="bg1">
                    <a:lumMod val="85000"/>
                  </a:schemeClr>
                </a:solidFill>
              </a:rPr>
            </a:br>
            <a:endParaRPr lang="en-US" dirty="0">
              <a:solidFill>
                <a:schemeClr val="bg1">
                  <a:lumMod val="85000"/>
                </a:schemeClr>
              </a:solidFill>
            </a:endParaRPr>
          </a:p>
        </p:txBody>
      </p:sp>
      <p:sp>
        <p:nvSpPr>
          <p:cNvPr id="21" name="Rectangle 20"/>
          <p:cNvSpPr/>
          <p:nvPr/>
        </p:nvSpPr>
        <p:spPr>
          <a:xfrm>
            <a:off x="2509217" y="2434192"/>
            <a:ext cx="4144750" cy="461665"/>
          </a:xfrm>
          <a:prstGeom prst="rect">
            <a:avLst/>
          </a:prstGeom>
        </p:spPr>
        <p:txBody>
          <a:bodyPr wrap="square">
            <a:spAutoFit/>
          </a:bodyPr>
          <a:lstStyle/>
          <a:p>
            <a:r>
              <a:rPr lang="en-US" sz="2400" dirty="0" smtClean="0">
                <a:solidFill>
                  <a:schemeClr val="bg1">
                    <a:lumMod val="85000"/>
                  </a:schemeClr>
                </a:solidFill>
                <a:cs typeface="Arial"/>
              </a:rPr>
              <a:t> Run it in the Cloud for me,</a:t>
            </a:r>
            <a:endParaRPr lang="en-US" sz="2400" dirty="0">
              <a:solidFill>
                <a:schemeClr val="bg1">
                  <a:lumMod val="85000"/>
                </a:schemeClr>
              </a:solidFill>
            </a:endParaRPr>
          </a:p>
        </p:txBody>
      </p:sp>
      <p:sp>
        <p:nvSpPr>
          <p:cNvPr id="22" name="Rectangle 21"/>
          <p:cNvSpPr/>
          <p:nvPr/>
        </p:nvSpPr>
        <p:spPr>
          <a:xfrm>
            <a:off x="4269740" y="3240686"/>
            <a:ext cx="3122302" cy="461665"/>
          </a:xfrm>
          <a:prstGeom prst="rect">
            <a:avLst/>
          </a:prstGeom>
        </p:spPr>
        <p:txBody>
          <a:bodyPr wrap="square">
            <a:spAutoFit/>
          </a:bodyPr>
          <a:lstStyle/>
          <a:p>
            <a:r>
              <a:rPr lang="en-US" sz="2400" dirty="0">
                <a:solidFill>
                  <a:srgbClr val="FFC85F"/>
                </a:solidFill>
                <a:cs typeface="Arial"/>
              </a:rPr>
              <a:t> I do not care how   </a:t>
            </a:r>
            <a:endParaRPr lang="en-US" sz="2400" dirty="0">
              <a:solidFill>
                <a:srgbClr val="FFC85F"/>
              </a:solidFill>
            </a:endParaRPr>
          </a:p>
        </p:txBody>
      </p:sp>
      <p:sp>
        <p:nvSpPr>
          <p:cNvPr id="23" name="Rectangle 22"/>
          <p:cNvSpPr/>
          <p:nvPr/>
        </p:nvSpPr>
        <p:spPr>
          <a:xfrm>
            <a:off x="1736682" y="1601293"/>
            <a:ext cx="3830438" cy="461665"/>
          </a:xfrm>
          <a:prstGeom prst="rect">
            <a:avLst/>
          </a:prstGeom>
        </p:spPr>
        <p:txBody>
          <a:bodyPr wrap="square">
            <a:spAutoFit/>
          </a:bodyPr>
          <a:lstStyle/>
          <a:p>
            <a:r>
              <a:rPr lang="en-US" sz="2400" dirty="0">
                <a:solidFill>
                  <a:schemeClr val="bg1">
                    <a:lumMod val="85000"/>
                  </a:schemeClr>
                </a:solidFill>
                <a:cs typeface="Arial"/>
              </a:rPr>
              <a:t>Here is my source code</a:t>
            </a:r>
            <a:r>
              <a:rPr lang="en-US" sz="2400" dirty="0" smtClean="0">
                <a:solidFill>
                  <a:schemeClr val="bg1">
                    <a:lumMod val="85000"/>
                  </a:schemeClr>
                </a:solidFill>
                <a:cs typeface="Arial"/>
              </a:rPr>
              <a:t>,</a:t>
            </a:r>
            <a:endParaRPr lang="en-US" sz="2400" dirty="0">
              <a:solidFill>
                <a:schemeClr val="bg1">
                  <a:lumMod val="85000"/>
                </a:schemeClr>
              </a:solidFill>
              <a:cs typeface="Arial"/>
            </a:endParaRPr>
          </a:p>
        </p:txBody>
      </p:sp>
      <p:sp>
        <p:nvSpPr>
          <p:cNvPr id="6"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solidFill>
                  <a:srgbClr val="BFBFBF"/>
                </a:solidFill>
              </a:rPr>
              <a:t>13</a:t>
            </a:fld>
            <a:endParaRPr lang="en-US" dirty="0">
              <a:solidFill>
                <a:srgbClr val="BFBFBF"/>
              </a:solidFill>
            </a:endParaRPr>
          </a:p>
        </p:txBody>
      </p:sp>
    </p:spTree>
    <p:extLst>
      <p:ext uri="{BB962C8B-B14F-4D97-AF65-F5344CB8AC3E}">
        <p14:creationId xmlns:p14="http://schemas.microsoft.com/office/powerpoint/2010/main" val="15020568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600" b="1" dirty="0" smtClean="0">
                <a:solidFill>
                  <a:srgbClr val="00AE9E"/>
                </a:solidFill>
              </a:rPr>
              <a:t>It Takes a Platform</a:t>
            </a:r>
            <a:endParaRPr lang="en" sz="3600" b="1" baseline="30000" dirty="0">
              <a:solidFill>
                <a:srgbClr val="00AE9E"/>
              </a:solidFill>
            </a:endParaRPr>
          </a:p>
        </p:txBody>
      </p:sp>
      <p:sp>
        <p:nvSpPr>
          <p:cNvPr id="3" name="Rectangle 2"/>
          <p:cNvSpPr/>
          <p:nvPr/>
        </p:nvSpPr>
        <p:spPr>
          <a:xfrm>
            <a:off x="733778" y="1313015"/>
            <a:ext cx="7087551" cy="2308324"/>
          </a:xfrm>
          <a:prstGeom prst="rect">
            <a:avLst/>
          </a:prstGeom>
        </p:spPr>
        <p:txBody>
          <a:bodyPr wrap="square">
            <a:spAutoFit/>
          </a:bodyPr>
          <a:lstStyle/>
          <a:p>
            <a:pPr algn="ctr"/>
            <a:r>
              <a:rPr lang="en-US" sz="3600" dirty="0" smtClean="0">
                <a:solidFill>
                  <a:schemeClr val="bg1">
                    <a:lumMod val="85000"/>
                  </a:schemeClr>
                </a:solidFill>
              </a:rPr>
              <a:t>An end-to-end </a:t>
            </a:r>
            <a:r>
              <a:rPr lang="en-US" sz="3600" i="1" dirty="0" smtClean="0">
                <a:solidFill>
                  <a:schemeClr val="accent6"/>
                </a:solidFill>
              </a:rPr>
              <a:t>structured platform </a:t>
            </a:r>
            <a:r>
              <a:rPr lang="en-US" sz="3600" dirty="0" smtClean="0">
                <a:solidFill>
                  <a:schemeClr val="bg1">
                    <a:lumMod val="85000"/>
                  </a:schemeClr>
                </a:solidFill>
              </a:rPr>
              <a:t>that makes implementing distributed application best practices, a </a:t>
            </a:r>
            <a:r>
              <a:rPr lang="en-US" sz="3600" dirty="0" smtClean="0">
                <a:solidFill>
                  <a:schemeClr val="accent6"/>
                </a:solidFill>
              </a:rPr>
              <a:t>turn-key </a:t>
            </a:r>
            <a:r>
              <a:rPr lang="en-US" sz="3600" dirty="0" smtClean="0">
                <a:solidFill>
                  <a:schemeClr val="bg1">
                    <a:lumMod val="85000"/>
                  </a:schemeClr>
                </a:solidFill>
              </a:rPr>
              <a:t>and </a:t>
            </a:r>
            <a:r>
              <a:rPr lang="en-US" sz="3600" dirty="0" smtClean="0">
                <a:solidFill>
                  <a:schemeClr val="accent6"/>
                </a:solidFill>
              </a:rPr>
              <a:t>first practice</a:t>
            </a:r>
          </a:p>
        </p:txBody>
      </p:sp>
      <p:sp>
        <p:nvSpPr>
          <p:cNvPr id="4"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rgbClr val="BFBFBF"/>
                </a:solidFill>
              </a:rPr>
              <a:pPr/>
              <a:t>14</a:t>
            </a:fld>
            <a:endParaRPr lang="en-US" sz="900" dirty="0">
              <a:solidFill>
                <a:srgbClr val="BFBFBF"/>
              </a:solidFill>
            </a:endParaRPr>
          </a:p>
        </p:txBody>
      </p:sp>
    </p:spTree>
    <p:extLst>
      <p:ext uri="{BB962C8B-B14F-4D97-AF65-F5344CB8AC3E}">
        <p14:creationId xmlns:p14="http://schemas.microsoft.com/office/powerpoint/2010/main" val="71287321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11180" y="640983"/>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Framework</a:t>
            </a:r>
            <a:endParaRPr lang="en-US" sz="2000" b="1" kern="0" dirty="0">
              <a:solidFill>
                <a:srgbClr val="FFFFFF"/>
              </a:solidFill>
              <a:latin typeface="Arial"/>
              <a:sym typeface="Arial"/>
              <a:rtl val="0"/>
            </a:endParaRPr>
          </a:p>
        </p:txBody>
      </p:sp>
      <p:grpSp>
        <p:nvGrpSpPr>
          <p:cNvPr id="54" name="Group 53"/>
          <p:cNvGrpSpPr/>
          <p:nvPr/>
        </p:nvGrpSpPr>
        <p:grpSpPr>
          <a:xfrm>
            <a:off x="2799805" y="1942548"/>
            <a:ext cx="1938399" cy="290114"/>
            <a:chOff x="2799805" y="1874165"/>
            <a:chExt cx="1938399" cy="290114"/>
          </a:xfrm>
        </p:grpSpPr>
        <p:cxnSp>
          <p:nvCxnSpPr>
            <p:cNvPr id="7" name="Straight Arrow Connector 6"/>
            <p:cNvCxnSpPr/>
            <p:nvPr/>
          </p:nvCxnSpPr>
          <p:spPr>
            <a:xfrm>
              <a:off x="2799805" y="1874165"/>
              <a:ext cx="0" cy="278433"/>
            </a:xfrm>
            <a:prstGeom prst="straightConnector1">
              <a:avLst/>
            </a:prstGeom>
            <a:ln>
              <a:solidFill>
                <a:srgbClr val="F27C3A"/>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860316" y="1887280"/>
              <a:ext cx="1877888"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12 Factor App</a:t>
              </a:r>
              <a:endParaRPr lang="en-US" sz="1200" b="1" kern="0" dirty="0">
                <a:solidFill>
                  <a:srgbClr val="FFFFFF"/>
                </a:solidFill>
                <a:latin typeface="Arial"/>
                <a:ea typeface="Arial"/>
                <a:cs typeface="Arial"/>
                <a:sym typeface="Arial"/>
                <a:rtl val="0"/>
              </a:endParaRPr>
            </a:p>
          </p:txBody>
        </p:sp>
      </p:grpSp>
      <p:grpSp>
        <p:nvGrpSpPr>
          <p:cNvPr id="53" name="Group 52"/>
          <p:cNvGrpSpPr/>
          <p:nvPr/>
        </p:nvGrpSpPr>
        <p:grpSpPr>
          <a:xfrm>
            <a:off x="2799808" y="2905128"/>
            <a:ext cx="1981452" cy="297423"/>
            <a:chOff x="2799808" y="2836745"/>
            <a:chExt cx="1981452" cy="297423"/>
          </a:xfrm>
        </p:grpSpPr>
        <p:cxnSp>
          <p:nvCxnSpPr>
            <p:cNvPr id="8" name="Straight Arrow Connector 7"/>
            <p:cNvCxnSpPr/>
            <p:nvPr/>
          </p:nvCxnSpPr>
          <p:spPr>
            <a:xfrm>
              <a:off x="2799808" y="2836745"/>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860316" y="2857169"/>
              <a:ext cx="1920944"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BOSH Release</a:t>
              </a:r>
              <a:endParaRPr lang="en-US" sz="1200" b="1" kern="0" dirty="0">
                <a:solidFill>
                  <a:srgbClr val="FFFFFF"/>
                </a:solidFill>
                <a:latin typeface="Arial"/>
                <a:ea typeface="Arial"/>
                <a:cs typeface="Arial"/>
                <a:sym typeface="Arial"/>
                <a:rtl val="0"/>
              </a:endParaRPr>
            </a:p>
          </p:txBody>
        </p:sp>
      </p:grpSp>
      <p:grpSp>
        <p:nvGrpSpPr>
          <p:cNvPr id="52" name="Group 51"/>
          <p:cNvGrpSpPr/>
          <p:nvPr/>
        </p:nvGrpSpPr>
        <p:grpSpPr>
          <a:xfrm>
            <a:off x="2799808" y="3859766"/>
            <a:ext cx="2699497" cy="298531"/>
            <a:chOff x="2799808" y="3791383"/>
            <a:chExt cx="2699497" cy="298531"/>
          </a:xfrm>
        </p:grpSpPr>
        <p:cxnSp>
          <p:nvCxnSpPr>
            <p:cNvPr id="9" name="Straight Arrow Connector 8"/>
            <p:cNvCxnSpPr/>
            <p:nvPr/>
          </p:nvCxnSpPr>
          <p:spPr>
            <a:xfrm>
              <a:off x="2799808" y="3791383"/>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60316" y="3812915"/>
              <a:ext cx="2638989"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Cloud Provider Interface</a:t>
              </a:r>
              <a:endParaRPr lang="en-US" sz="1200" b="1" kern="0" dirty="0">
                <a:solidFill>
                  <a:srgbClr val="FFFFFF"/>
                </a:solidFill>
                <a:latin typeface="Arial"/>
                <a:ea typeface="Arial"/>
                <a:cs typeface="Arial"/>
                <a:sym typeface="Arial"/>
                <a:rtl val="0"/>
              </a:endParaRPr>
            </a:p>
          </p:txBody>
        </p:sp>
      </p:grpSp>
      <p:sp>
        <p:nvSpPr>
          <p:cNvPr id="14" name="Rectangle 13"/>
          <p:cNvSpPr/>
          <p:nvPr/>
        </p:nvSpPr>
        <p:spPr>
          <a:xfrm>
            <a:off x="783488" y="640983"/>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Culture</a:t>
            </a:r>
            <a:endParaRPr lang="en-US" sz="2000" b="1" kern="0" dirty="0">
              <a:solidFill>
                <a:srgbClr val="FFFFFF"/>
              </a:solidFill>
              <a:latin typeface="Arial"/>
              <a:sym typeface="Arial"/>
              <a:rtl val="0"/>
            </a:endParaRPr>
          </a:p>
        </p:txBody>
      </p:sp>
      <p:sp>
        <p:nvSpPr>
          <p:cNvPr id="22" name="Rectangle 21"/>
          <p:cNvSpPr/>
          <p:nvPr/>
        </p:nvSpPr>
        <p:spPr>
          <a:xfrm>
            <a:off x="6019859" y="640983"/>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Tools</a:t>
            </a:r>
            <a:endParaRPr lang="en-US" sz="2000" b="1" kern="0" dirty="0">
              <a:solidFill>
                <a:srgbClr val="FFFFFF"/>
              </a:solidFill>
              <a:latin typeface="Arial"/>
              <a:sym typeface="Arial"/>
              <a:rtl val="0"/>
            </a:endParaRPr>
          </a:p>
        </p:txBody>
      </p:sp>
      <p:cxnSp>
        <p:nvCxnSpPr>
          <p:cNvPr id="37" name="Straight Connector 36"/>
          <p:cNvCxnSpPr/>
          <p:nvPr/>
        </p:nvCxnSpPr>
        <p:spPr>
          <a:xfrm>
            <a:off x="5821626" y="776829"/>
            <a:ext cx="0" cy="3514148"/>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311179" y="776829"/>
            <a:ext cx="0" cy="3514148"/>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grpSp>
        <p:nvGrpSpPr>
          <p:cNvPr id="43" name="Group 42"/>
          <p:cNvGrpSpPr/>
          <p:nvPr/>
        </p:nvGrpSpPr>
        <p:grpSpPr>
          <a:xfrm>
            <a:off x="1307149" y="3183561"/>
            <a:ext cx="6446024" cy="866049"/>
            <a:chOff x="1307149" y="3115178"/>
            <a:chExt cx="6446024" cy="866049"/>
          </a:xfrm>
        </p:grpSpPr>
        <p:sp>
          <p:nvSpPr>
            <p:cNvPr id="26" name="TextBox 25"/>
            <p:cNvSpPr txBox="1"/>
            <p:nvPr/>
          </p:nvSpPr>
          <p:spPr>
            <a:xfrm>
              <a:off x="6839041" y="3199078"/>
              <a:ext cx="914132" cy="338554"/>
            </a:xfrm>
            <a:prstGeom prst="rect">
              <a:avLst/>
            </a:prstGeom>
            <a:solidFill>
              <a:schemeClr val="accent6"/>
            </a:solidFill>
          </p:spPr>
          <p:txBody>
            <a:bodyPr wrap="none" rtlCol="0">
              <a:spAutoFit/>
            </a:bodyPr>
            <a:lstStyle/>
            <a:p>
              <a:pPr defTabSz="914400"/>
              <a:r>
                <a:rPr lang="en-US" sz="1600" b="1" dirty="0" err="1" smtClean="0">
                  <a:solidFill>
                    <a:srgbClr val="FFFFFF"/>
                  </a:solidFill>
                </a:rPr>
                <a:t>bosh</a:t>
              </a:r>
              <a:r>
                <a:rPr lang="en-US" sz="1600" b="1" kern="0" dirty="0" err="1" smtClean="0">
                  <a:solidFill>
                    <a:srgbClr val="FFFFFF"/>
                  </a:solidFill>
                  <a:latin typeface="Arial"/>
                  <a:ea typeface="Arial"/>
                  <a:cs typeface="Arial"/>
                  <a:sym typeface="Arial"/>
                  <a:rtl val="0"/>
                </a:rPr>
                <a:t>.io</a:t>
              </a:r>
              <a:endParaRPr lang="en-US" sz="1600" b="1" kern="0" dirty="0">
                <a:solidFill>
                  <a:srgbClr val="FFFFFF"/>
                </a:solidFill>
                <a:latin typeface="Arial"/>
                <a:ea typeface="Arial"/>
                <a:cs typeface="Arial"/>
                <a:sym typeface="Arial"/>
                <a:rtl val="0"/>
              </a:endParaRPr>
            </a:p>
          </p:txBody>
        </p:sp>
        <p:pic>
          <p:nvPicPr>
            <p:cNvPr id="32" name="Picture 31"/>
            <p:cNvPicPr>
              <a:picLocks noChangeAspect="1"/>
            </p:cNvPicPr>
            <p:nvPr/>
          </p:nvPicPr>
          <p:blipFill rotWithShape="1">
            <a:blip r:embed="rId3"/>
            <a:srcRect l="47903" r="18554" b="23845"/>
            <a:stretch/>
          </p:blipFill>
          <p:spPr>
            <a:xfrm>
              <a:off x="6044350" y="3181346"/>
              <a:ext cx="711194" cy="458491"/>
            </a:xfrm>
            <a:prstGeom prst="rect">
              <a:avLst/>
            </a:prstGeom>
          </p:spPr>
        </p:pic>
        <p:sp>
          <p:nvSpPr>
            <p:cNvPr id="41" name="Rectangle 40"/>
            <p:cNvSpPr/>
            <p:nvPr/>
          </p:nvSpPr>
          <p:spPr>
            <a:xfrm>
              <a:off x="2549211" y="311517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49" name="TextBox 48"/>
            <p:cNvSpPr txBox="1"/>
            <p:nvPr/>
          </p:nvSpPr>
          <p:spPr>
            <a:xfrm>
              <a:off x="1307149" y="3642673"/>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50" name="Picture 49"/>
            <p:cNvPicPr>
              <a:picLocks noChangeAspect="1"/>
            </p:cNvPicPr>
            <p:nvPr/>
          </p:nvPicPr>
          <p:blipFill>
            <a:blip r:embed="rId4"/>
            <a:stretch>
              <a:fillRect/>
            </a:stretch>
          </p:blipFill>
          <p:spPr>
            <a:xfrm>
              <a:off x="1608688" y="3117498"/>
              <a:ext cx="203087" cy="543749"/>
            </a:xfrm>
            <a:prstGeom prst="rect">
              <a:avLst/>
            </a:prstGeom>
          </p:spPr>
        </p:pic>
      </p:grpSp>
      <p:sp>
        <p:nvSpPr>
          <p:cNvPr id="56" name="Title 8"/>
          <p:cNvSpPr>
            <a:spLocks noGrp="1"/>
          </p:cNvSpPr>
          <p:nvPr>
            <p:ph type="title"/>
          </p:nvPr>
        </p:nvSpPr>
        <p:spPr>
          <a:xfrm>
            <a:off x="113722" y="72689"/>
            <a:ext cx="8796928" cy="474445"/>
          </a:xfrm>
        </p:spPr>
        <p:txBody>
          <a:bodyPr/>
          <a:lstStyle/>
          <a:p>
            <a:pPr algn="l"/>
            <a:r>
              <a:rPr lang="en-US" sz="3200" b="0" dirty="0" smtClean="0">
                <a:solidFill>
                  <a:srgbClr val="13A78D"/>
                </a:solidFill>
              </a:rPr>
              <a:t>Cloud Native Platform and Contracts</a:t>
            </a:r>
            <a:endParaRPr lang="en-US" sz="3200" b="0" dirty="0">
              <a:solidFill>
                <a:srgbClr val="13A78D"/>
              </a:solidFill>
            </a:endParaRPr>
          </a:p>
        </p:txBody>
      </p:sp>
      <p:grpSp>
        <p:nvGrpSpPr>
          <p:cNvPr id="3" name="Group 2"/>
          <p:cNvGrpSpPr/>
          <p:nvPr/>
        </p:nvGrpSpPr>
        <p:grpSpPr>
          <a:xfrm>
            <a:off x="371797" y="2244847"/>
            <a:ext cx="8191745" cy="901455"/>
            <a:chOff x="371797" y="2244847"/>
            <a:chExt cx="8191745" cy="901455"/>
          </a:xfrm>
        </p:grpSpPr>
        <p:grpSp>
          <p:nvGrpSpPr>
            <p:cNvPr id="44" name="Group 43"/>
            <p:cNvGrpSpPr/>
            <p:nvPr/>
          </p:nvGrpSpPr>
          <p:grpSpPr>
            <a:xfrm>
              <a:off x="371797" y="2244847"/>
              <a:ext cx="8191745" cy="901455"/>
              <a:chOff x="371797" y="2176464"/>
              <a:chExt cx="8191745" cy="901455"/>
            </a:xfrm>
          </p:grpSpPr>
          <p:sp>
            <p:nvSpPr>
              <p:cNvPr id="16" name="TextBox 15"/>
              <p:cNvSpPr txBox="1"/>
              <p:nvPr/>
            </p:nvSpPr>
            <p:spPr>
              <a:xfrm>
                <a:off x="371797" y="2739365"/>
                <a:ext cx="1735671" cy="338554"/>
              </a:xfrm>
              <a:prstGeom prst="rect">
                <a:avLst/>
              </a:prstGeom>
              <a:noFill/>
            </p:spPr>
            <p:txBody>
              <a:bodyPr wrap="none" rtlCol="0">
                <a:spAutoFit/>
              </a:bodyPr>
              <a:lstStyle/>
              <a:p>
                <a:pPr algn="ctr" defTabSz="914400"/>
                <a:r>
                  <a:rPr lang="en-US" sz="1600" kern="0" dirty="0" err="1" smtClean="0">
                    <a:solidFill>
                      <a:srgbClr val="FFFFFF"/>
                    </a:solidFill>
                    <a:latin typeface="Arial"/>
                    <a:ea typeface="Arial"/>
                    <a:cs typeface="Arial"/>
                    <a:sym typeface="Arial"/>
                    <a:rtl val="0"/>
                  </a:rPr>
                  <a:t>PaaS</a:t>
                </a:r>
                <a:r>
                  <a:rPr lang="en-US" sz="1600" kern="0" dirty="0" smtClean="0">
                    <a:solidFill>
                      <a:srgbClr val="FFFFFF"/>
                    </a:solidFill>
                    <a:latin typeface="Arial"/>
                    <a:ea typeface="Arial"/>
                    <a:cs typeface="Arial"/>
                    <a:sym typeface="Arial"/>
                    <a:rtl val="0"/>
                  </a:rPr>
                  <a:t> </a:t>
                </a:r>
                <a:r>
                  <a:rPr lang="en-US" sz="1600" kern="0" dirty="0" err="1" smtClean="0">
                    <a:solidFill>
                      <a:srgbClr val="FFFFFF"/>
                    </a:solidFill>
                    <a:latin typeface="Arial"/>
                    <a:ea typeface="Arial"/>
                    <a:cs typeface="Arial"/>
                    <a:sym typeface="Arial"/>
                    <a:rtl val="0"/>
                  </a:rPr>
                  <a:t>Dev</a:t>
                </a:r>
                <a:r>
                  <a:rPr lang="en-US" sz="1600" kern="0" dirty="0" smtClean="0">
                    <a:solidFill>
                      <a:srgbClr val="FFFFFF"/>
                    </a:solidFill>
                    <a:latin typeface="Arial"/>
                    <a:ea typeface="Arial"/>
                    <a:cs typeface="Arial"/>
                    <a:sym typeface="Arial"/>
                    <a:rtl val="0"/>
                  </a:rPr>
                  <a:t> &amp; Ops</a:t>
                </a:r>
                <a:endParaRPr lang="en-US" sz="1600" kern="0" dirty="0">
                  <a:solidFill>
                    <a:srgbClr val="FFFFFF"/>
                  </a:solidFill>
                  <a:latin typeface="Arial"/>
                  <a:ea typeface="Arial"/>
                  <a:cs typeface="Arial"/>
                  <a:sym typeface="Arial"/>
                  <a:rtl val="0"/>
                </a:endParaRPr>
              </a:p>
            </p:txBody>
          </p:sp>
          <p:pic>
            <p:nvPicPr>
              <p:cNvPr id="19" name="Picture 18"/>
              <p:cNvPicPr>
                <a:picLocks noChangeAspect="1"/>
              </p:cNvPicPr>
              <p:nvPr/>
            </p:nvPicPr>
            <p:blipFill>
              <a:blip r:embed="rId5"/>
              <a:stretch>
                <a:fillRect/>
              </a:stretch>
            </p:blipFill>
            <p:spPr>
              <a:xfrm>
                <a:off x="795045" y="2185923"/>
                <a:ext cx="206707" cy="553442"/>
              </a:xfrm>
              <a:prstGeom prst="rect">
                <a:avLst/>
              </a:prstGeom>
            </p:spPr>
          </p:pic>
          <p:pic>
            <p:nvPicPr>
              <p:cNvPr id="20" name="Picture 19"/>
              <p:cNvPicPr>
                <a:picLocks noChangeAspect="1"/>
              </p:cNvPicPr>
              <p:nvPr/>
            </p:nvPicPr>
            <p:blipFill>
              <a:blip r:embed="rId4"/>
              <a:stretch>
                <a:fillRect/>
              </a:stretch>
            </p:blipFill>
            <p:spPr>
              <a:xfrm>
                <a:off x="1615162" y="2188990"/>
                <a:ext cx="203087" cy="543749"/>
              </a:xfrm>
              <a:prstGeom prst="rect">
                <a:avLst/>
              </a:prstGeom>
            </p:spPr>
          </p:pic>
          <p:sp>
            <p:nvSpPr>
              <p:cNvPr id="25" name="TextBox 24"/>
              <p:cNvSpPr txBox="1"/>
              <p:nvPr/>
            </p:nvSpPr>
            <p:spPr>
              <a:xfrm>
                <a:off x="6202765" y="2272393"/>
                <a:ext cx="2360777" cy="584776"/>
              </a:xfrm>
              <a:prstGeom prst="rect">
                <a:avLst/>
              </a:prstGeom>
              <a:noFill/>
            </p:spPr>
            <p:txBody>
              <a:bodyPr wrap="square" rtlCol="0">
                <a:spAutoFit/>
              </a:bodyPr>
              <a:lstStyle/>
              <a:p>
                <a:pPr algn="ctr" defTabSz="914400"/>
                <a:r>
                  <a:rPr lang="en-US" sz="1600" kern="0" dirty="0" smtClean="0">
                    <a:solidFill>
                      <a:srgbClr val="FFFFFF"/>
                    </a:solidFill>
                    <a:latin typeface="Arial"/>
                    <a:ea typeface="Arial"/>
                    <a:cs typeface="Arial"/>
                    <a:sym typeface="Arial"/>
                    <a:rtl val="0"/>
                  </a:rPr>
                  <a:t>Pivotal</a:t>
                </a:r>
              </a:p>
              <a:p>
                <a:pPr algn="ct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40" name="Rectangle 39"/>
              <p:cNvSpPr/>
              <p:nvPr/>
            </p:nvSpPr>
            <p:spPr>
              <a:xfrm>
                <a:off x="2549211" y="2176464"/>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Container Runtime Platform</a:t>
                </a:r>
                <a:endParaRPr lang="en-US" sz="1600" kern="0" dirty="0">
                  <a:solidFill>
                    <a:srgbClr val="FFFFFF"/>
                  </a:solidFill>
                  <a:latin typeface="Arial"/>
                  <a:sym typeface="Arial"/>
                  <a:rtl val="0"/>
                </a:endParaRPr>
              </a:p>
            </p:txBody>
          </p:sp>
        </p:grpSp>
        <p:pic>
          <p:nvPicPr>
            <p:cNvPr id="61" name="Picture 60"/>
            <p:cNvPicPr>
              <a:picLocks noChangeAspect="1"/>
            </p:cNvPicPr>
            <p:nvPr/>
          </p:nvPicPr>
          <p:blipFill rotWithShape="1">
            <a:blip r:embed="rId6"/>
            <a:srcRect l="15906" t="39337" r="64588" b="41817"/>
            <a:stretch/>
          </p:blipFill>
          <p:spPr>
            <a:xfrm>
              <a:off x="6019859" y="2371362"/>
              <a:ext cx="608288" cy="454125"/>
            </a:xfrm>
            <a:prstGeom prst="rect">
              <a:avLst/>
            </a:prstGeom>
          </p:spPr>
        </p:pic>
      </p:grpSp>
      <p:grpSp>
        <p:nvGrpSpPr>
          <p:cNvPr id="57" name="Group 56"/>
          <p:cNvGrpSpPr/>
          <p:nvPr/>
        </p:nvGrpSpPr>
        <p:grpSpPr>
          <a:xfrm>
            <a:off x="2412134" y="4194707"/>
            <a:ext cx="3409492" cy="616192"/>
            <a:chOff x="184080" y="4377802"/>
            <a:chExt cx="4336746" cy="531523"/>
          </a:xfrm>
        </p:grpSpPr>
        <p:grpSp>
          <p:nvGrpSpPr>
            <p:cNvPr id="58" name="Group 57"/>
            <p:cNvGrpSpPr/>
            <p:nvPr/>
          </p:nvGrpSpPr>
          <p:grpSpPr>
            <a:xfrm>
              <a:off x="184080" y="4377802"/>
              <a:ext cx="1010802" cy="527416"/>
              <a:chOff x="184080" y="4448922"/>
              <a:chExt cx="1010802" cy="527416"/>
            </a:xfrm>
          </p:grpSpPr>
          <p:pic>
            <p:nvPicPr>
              <p:cNvPr id="70" name="Picture 69"/>
              <p:cNvPicPr>
                <a:picLocks noChangeAspect="1"/>
              </p:cNvPicPr>
              <p:nvPr/>
            </p:nvPicPr>
            <p:blipFill>
              <a:blip r:embed="rId7" cstate="print"/>
              <a:srcRect b="-4013"/>
              <a:stretch>
                <a:fillRect/>
              </a:stretch>
            </p:blipFill>
            <p:spPr bwMode="auto">
              <a:xfrm>
                <a:off x="184080" y="4448922"/>
                <a:ext cx="1010802" cy="527416"/>
              </a:xfrm>
              <a:prstGeom prst="rect">
                <a:avLst/>
              </a:prstGeom>
              <a:noFill/>
              <a:ln w="9525">
                <a:noFill/>
                <a:miter lim="800000"/>
                <a:headEnd/>
                <a:tailEnd/>
              </a:ln>
            </p:spPr>
          </p:pic>
          <p:pic>
            <p:nvPicPr>
              <p:cNvPr id="71" name="Picture 70"/>
              <p:cNvPicPr>
                <a:picLocks noChangeAspect="1"/>
              </p:cNvPicPr>
              <p:nvPr/>
            </p:nvPicPr>
            <p:blipFill>
              <a:blip r:embed="rId8" cstate="print">
                <a:clrChange>
                  <a:clrFrom>
                    <a:srgbClr val="FFFFFF"/>
                  </a:clrFrom>
                  <a:clrTo>
                    <a:srgbClr val="FFFFFF">
                      <a:alpha val="0"/>
                    </a:srgbClr>
                  </a:clrTo>
                </a:clrChange>
              </a:blip>
              <a:stretch>
                <a:fillRect/>
              </a:stretch>
            </p:blipFill>
            <p:spPr>
              <a:xfrm>
                <a:off x="298664" y="4599300"/>
                <a:ext cx="795411" cy="201398"/>
              </a:xfrm>
              <a:prstGeom prst="rect">
                <a:avLst/>
              </a:prstGeom>
            </p:spPr>
          </p:pic>
        </p:grpSp>
        <p:grpSp>
          <p:nvGrpSpPr>
            <p:cNvPr id="59" name="Group 58"/>
            <p:cNvGrpSpPr/>
            <p:nvPr/>
          </p:nvGrpSpPr>
          <p:grpSpPr>
            <a:xfrm>
              <a:off x="2400043" y="4380286"/>
              <a:ext cx="1010802" cy="527416"/>
              <a:chOff x="2400043" y="4451406"/>
              <a:chExt cx="1010802" cy="527416"/>
            </a:xfrm>
          </p:grpSpPr>
          <p:pic>
            <p:nvPicPr>
              <p:cNvPr id="68" name="Picture 67"/>
              <p:cNvPicPr>
                <a:picLocks noChangeAspect="1"/>
              </p:cNvPicPr>
              <p:nvPr/>
            </p:nvPicPr>
            <p:blipFill>
              <a:blip r:embed="rId7" cstate="print"/>
              <a:srcRect b="-4013"/>
              <a:stretch>
                <a:fillRect/>
              </a:stretch>
            </p:blipFill>
            <p:spPr bwMode="auto">
              <a:xfrm>
                <a:off x="2400043" y="4451406"/>
                <a:ext cx="1010802" cy="527416"/>
              </a:xfrm>
              <a:prstGeom prst="rect">
                <a:avLst/>
              </a:prstGeom>
              <a:noFill/>
              <a:ln w="9525">
                <a:noFill/>
                <a:miter lim="800000"/>
                <a:headEnd/>
                <a:tailEnd/>
              </a:ln>
            </p:spPr>
          </p:pic>
          <p:pic>
            <p:nvPicPr>
              <p:cNvPr id="69" name="Picture 2" descr="https://encrypted-tbn0.gstatic.com/images?q=tbn:ANd9GcRgWtweeNVNot_dJ1JZ4fATg5X0qxTniN17Zry9UylCHUwXFy8KJQ"/>
              <p:cNvPicPr>
                <a:picLocks noChangeAspect="1" noChangeArrowheads="1"/>
              </p:cNvPicPr>
              <p:nvPr/>
            </p:nvPicPr>
            <p:blipFill>
              <a:blip r:embed="rId9" cstate="print"/>
              <a:srcRect/>
              <a:stretch>
                <a:fillRect/>
              </a:stretch>
            </p:blipFill>
            <p:spPr bwMode="auto">
              <a:xfrm>
                <a:off x="2554233" y="4566255"/>
                <a:ext cx="644978" cy="261401"/>
              </a:xfrm>
              <a:prstGeom prst="rect">
                <a:avLst/>
              </a:prstGeom>
              <a:noFill/>
            </p:spPr>
          </p:pic>
        </p:grpSp>
        <p:grpSp>
          <p:nvGrpSpPr>
            <p:cNvPr id="60" name="Group 59"/>
            <p:cNvGrpSpPr/>
            <p:nvPr/>
          </p:nvGrpSpPr>
          <p:grpSpPr>
            <a:xfrm>
              <a:off x="1286160" y="4378688"/>
              <a:ext cx="1010802" cy="527416"/>
              <a:chOff x="1286160" y="4449808"/>
              <a:chExt cx="1010802" cy="527416"/>
            </a:xfrm>
          </p:grpSpPr>
          <p:pic>
            <p:nvPicPr>
              <p:cNvPr id="66" name="Picture 65"/>
              <p:cNvPicPr>
                <a:picLocks noChangeAspect="1"/>
              </p:cNvPicPr>
              <p:nvPr/>
            </p:nvPicPr>
            <p:blipFill>
              <a:blip r:embed="rId7" cstate="print"/>
              <a:srcRect b="-4013"/>
              <a:stretch>
                <a:fillRect/>
              </a:stretch>
            </p:blipFill>
            <p:spPr bwMode="auto">
              <a:xfrm>
                <a:off x="1286160" y="4449808"/>
                <a:ext cx="1010802" cy="527416"/>
              </a:xfrm>
              <a:prstGeom prst="rect">
                <a:avLst/>
              </a:prstGeom>
              <a:noFill/>
              <a:ln w="9525">
                <a:noFill/>
                <a:miter lim="800000"/>
                <a:headEnd/>
                <a:tailEnd/>
              </a:ln>
            </p:spPr>
          </p:pic>
          <p:pic>
            <p:nvPicPr>
              <p:cNvPr id="67" name="Picture 66" descr="openstack_logo.jpg"/>
              <p:cNvPicPr>
                <a:picLocks noChangeAspect="1"/>
              </p:cNvPicPr>
              <p:nvPr/>
            </p:nvPicPr>
            <p:blipFill rotWithShape="1">
              <a:blip r:embed="rId10" cstate="print">
                <a:extLst>
                  <a:ext uri="{28A0092B-C50C-407E-A947-70E740481C1C}">
                    <a14:useLocalDpi xmlns:a14="http://schemas.microsoft.com/office/drawing/2010/main" val="0"/>
                  </a:ext>
                </a:extLst>
              </a:blip>
              <a:srcRect l="4286"/>
              <a:stretch/>
            </p:blipFill>
            <p:spPr>
              <a:xfrm>
                <a:off x="1415014" y="4589521"/>
                <a:ext cx="716742" cy="238135"/>
              </a:xfrm>
              <a:prstGeom prst="rect">
                <a:avLst/>
              </a:prstGeom>
            </p:spPr>
          </p:pic>
        </p:grpSp>
        <p:grpSp>
          <p:nvGrpSpPr>
            <p:cNvPr id="62" name="Group 61"/>
            <p:cNvGrpSpPr/>
            <p:nvPr/>
          </p:nvGrpSpPr>
          <p:grpSpPr>
            <a:xfrm>
              <a:off x="3510024" y="4381909"/>
              <a:ext cx="1010802" cy="527416"/>
              <a:chOff x="3510024" y="4453029"/>
              <a:chExt cx="1010802" cy="527416"/>
            </a:xfrm>
          </p:grpSpPr>
          <p:pic>
            <p:nvPicPr>
              <p:cNvPr id="63" name="Picture 62"/>
              <p:cNvPicPr>
                <a:picLocks noChangeAspect="1"/>
              </p:cNvPicPr>
              <p:nvPr/>
            </p:nvPicPr>
            <p:blipFill>
              <a:blip r:embed="rId7" cstate="print"/>
              <a:srcRect b="-4013"/>
              <a:stretch>
                <a:fillRect/>
              </a:stretch>
            </p:blipFill>
            <p:spPr bwMode="auto">
              <a:xfrm>
                <a:off x="3510024" y="4453029"/>
                <a:ext cx="1010802" cy="527416"/>
              </a:xfrm>
              <a:prstGeom prst="rect">
                <a:avLst/>
              </a:prstGeom>
              <a:noFill/>
              <a:ln w="9525">
                <a:noFill/>
                <a:miter lim="800000"/>
                <a:headEnd/>
                <a:tailEnd/>
              </a:ln>
            </p:spPr>
          </p:pic>
          <p:pic>
            <p:nvPicPr>
              <p:cNvPr id="64" name="Picture 63"/>
              <p:cNvPicPr>
                <a:picLocks noChangeAspect="1"/>
              </p:cNvPicPr>
              <p:nvPr/>
            </p:nvPicPr>
            <p:blipFill>
              <a:blip r:embed="rId11"/>
              <a:stretch>
                <a:fillRect/>
              </a:stretch>
            </p:blipFill>
            <p:spPr>
              <a:xfrm>
                <a:off x="3650837" y="4531964"/>
                <a:ext cx="327845" cy="327845"/>
              </a:xfrm>
              <a:prstGeom prst="rect">
                <a:avLst/>
              </a:prstGeom>
            </p:spPr>
          </p:pic>
          <p:sp>
            <p:nvSpPr>
              <p:cNvPr id="65" name="TextBox 64"/>
              <p:cNvSpPr txBox="1"/>
              <p:nvPr/>
            </p:nvSpPr>
            <p:spPr>
              <a:xfrm>
                <a:off x="3926438" y="4558266"/>
                <a:ext cx="594388"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2" name="Group 1"/>
          <p:cNvGrpSpPr/>
          <p:nvPr/>
        </p:nvGrpSpPr>
        <p:grpSpPr>
          <a:xfrm>
            <a:off x="793063" y="1177429"/>
            <a:ext cx="8884392" cy="1161496"/>
            <a:chOff x="793063" y="1177429"/>
            <a:chExt cx="8884392" cy="1161496"/>
          </a:xfrm>
        </p:grpSpPr>
        <p:grpSp>
          <p:nvGrpSpPr>
            <p:cNvPr id="4" name="Group 3"/>
            <p:cNvGrpSpPr/>
            <p:nvPr/>
          </p:nvGrpSpPr>
          <p:grpSpPr>
            <a:xfrm>
              <a:off x="793063" y="1193682"/>
              <a:ext cx="8884392" cy="1145243"/>
              <a:chOff x="793063" y="1125299"/>
              <a:chExt cx="8884392" cy="1145243"/>
            </a:xfrm>
          </p:grpSpPr>
          <p:sp>
            <p:nvSpPr>
              <p:cNvPr id="15" name="TextBox 14"/>
              <p:cNvSpPr txBox="1"/>
              <p:nvPr/>
            </p:nvSpPr>
            <p:spPr>
              <a:xfrm>
                <a:off x="793063" y="1752836"/>
                <a:ext cx="971640"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App </a:t>
                </a:r>
                <a:r>
                  <a:rPr lang="en-US" sz="1600" kern="0" dirty="0" err="1"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pic>
            <p:nvPicPr>
              <p:cNvPr id="18" name="Picture 17"/>
              <p:cNvPicPr>
                <a:picLocks noChangeAspect="1"/>
              </p:cNvPicPr>
              <p:nvPr/>
            </p:nvPicPr>
            <p:blipFill>
              <a:blip r:embed="rId5"/>
              <a:stretch>
                <a:fillRect/>
              </a:stretch>
            </p:blipFill>
            <p:spPr>
              <a:xfrm>
                <a:off x="1177946" y="1205483"/>
                <a:ext cx="206707" cy="553442"/>
              </a:xfrm>
              <a:prstGeom prst="rect">
                <a:avLst/>
              </a:prstGeom>
            </p:spPr>
          </p:pic>
          <p:sp>
            <p:nvSpPr>
              <p:cNvPr id="24" name="TextBox 23"/>
              <p:cNvSpPr txBox="1"/>
              <p:nvPr/>
            </p:nvSpPr>
            <p:spPr>
              <a:xfrm>
                <a:off x="5828891" y="1685766"/>
                <a:ext cx="3848564" cy="584776"/>
              </a:xfrm>
              <a:prstGeom prst="rect">
                <a:avLst/>
              </a:prstGeom>
              <a:noFill/>
            </p:spPr>
            <p:txBody>
              <a:bodyPr wrap="square" rtlCol="0">
                <a:spAutoFit/>
              </a:bodyPr>
              <a:lstStyle/>
              <a:p>
                <a:pPr defTabSz="914400"/>
                <a:r>
                  <a:rPr lang="en-US" sz="1600" kern="0" dirty="0" smtClean="0">
                    <a:solidFill>
                      <a:srgbClr val="FFFFFF"/>
                    </a:solidFill>
                    <a:latin typeface="Arial"/>
                    <a:ea typeface="Arial"/>
                    <a:cs typeface="Arial"/>
                    <a:sym typeface="Arial"/>
                    <a:rtl val="0"/>
                  </a:rPr>
                  <a:t>Netflix OSS, </a:t>
                </a:r>
                <a:r>
                  <a:rPr lang="en-US" sz="1600" kern="0" dirty="0" err="1" smtClean="0">
                    <a:solidFill>
                      <a:srgbClr val="FFFFFF"/>
                    </a:solidFill>
                    <a:latin typeface="Arial"/>
                    <a:ea typeface="Arial"/>
                    <a:cs typeface="Arial"/>
                    <a:sym typeface="Arial"/>
                    <a:rtl val="0"/>
                  </a:rPr>
                  <a:t>Docker</a:t>
                </a:r>
                <a:r>
                  <a:rPr lang="en-US" sz="1600" kern="0" dirty="0" smtClean="0">
                    <a:solidFill>
                      <a:srgbClr val="FFFFFF"/>
                    </a:solidFill>
                    <a:latin typeface="Arial"/>
                    <a:ea typeface="Arial"/>
                    <a:cs typeface="Arial"/>
                    <a:sym typeface="Arial"/>
                    <a:rtl val="0"/>
                  </a:rPr>
                  <a:t>, Spring, .NET </a:t>
                </a:r>
              </a:p>
              <a:p>
                <a:pPr defTabSz="914400"/>
                <a:r>
                  <a:rPr lang="en-US" sz="1600" kern="0" dirty="0" smtClean="0">
                    <a:solidFill>
                      <a:srgbClr val="FFFFFF"/>
                    </a:solidFill>
                    <a:latin typeface="Arial"/>
                    <a:ea typeface="Arial"/>
                    <a:cs typeface="Arial"/>
                    <a:sym typeface="Arial"/>
                    <a:rtl val="0"/>
                  </a:rPr>
                  <a:t>and others</a:t>
                </a:r>
                <a:endParaRPr lang="en-US" sz="1600" kern="0" dirty="0">
                  <a:solidFill>
                    <a:srgbClr val="FFFFFF"/>
                  </a:solidFill>
                  <a:latin typeface="Arial"/>
                  <a:ea typeface="Arial"/>
                  <a:cs typeface="Arial"/>
                  <a:sym typeface="Arial"/>
                  <a:rtl val="0"/>
                </a:endParaRPr>
              </a:p>
            </p:txBody>
          </p:sp>
          <p:pic>
            <p:nvPicPr>
              <p:cNvPr id="30" name="Picture 29"/>
              <p:cNvPicPr>
                <a:picLocks noChangeAspect="1"/>
              </p:cNvPicPr>
              <p:nvPr/>
            </p:nvPicPr>
            <p:blipFill>
              <a:blip r:embed="rId12"/>
              <a:stretch>
                <a:fillRect/>
              </a:stretch>
            </p:blipFill>
            <p:spPr>
              <a:xfrm>
                <a:off x="7740435" y="1125299"/>
                <a:ext cx="487256" cy="487256"/>
              </a:xfrm>
              <a:prstGeom prst="rect">
                <a:avLst/>
              </a:prstGeom>
            </p:spPr>
          </p:pic>
          <p:sp>
            <p:nvSpPr>
              <p:cNvPr id="39" name="Rectangle 38"/>
              <p:cNvSpPr/>
              <p:nvPr/>
            </p:nvSpPr>
            <p:spPr>
              <a:xfrm>
                <a:off x="2549211" y="1197972"/>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Application Framework</a:t>
                </a:r>
                <a:endParaRPr lang="en-US" sz="1600" kern="0" dirty="0">
                  <a:solidFill>
                    <a:srgbClr val="FFFFFF"/>
                  </a:solidFill>
                  <a:latin typeface="Arial"/>
                  <a:sym typeface="Arial"/>
                  <a:rtl val="0"/>
                </a:endParaRPr>
              </a:p>
            </p:txBody>
          </p:sp>
        </p:grpSp>
        <p:pic>
          <p:nvPicPr>
            <p:cNvPr id="72" name="Picture 71"/>
            <p:cNvPicPr>
              <a:picLocks noChangeAspect="1"/>
            </p:cNvPicPr>
            <p:nvPr/>
          </p:nvPicPr>
          <p:blipFill rotWithShape="1">
            <a:blip r:embed="rId13"/>
            <a:srcRect b="31914"/>
            <a:stretch/>
          </p:blipFill>
          <p:spPr>
            <a:xfrm>
              <a:off x="6703408" y="1177429"/>
              <a:ext cx="1049765" cy="487256"/>
            </a:xfrm>
            <a:prstGeom prst="rect">
              <a:avLst/>
            </a:prstGeom>
            <a:effectLst>
              <a:outerShdw blurRad="50800" dist="38100" dir="2700000" sx="97000" sy="97000" algn="tl" rotWithShape="0">
                <a:srgbClr val="000000">
                  <a:alpha val="71000"/>
                </a:srgbClr>
              </a:outerShdw>
            </a:effectLst>
          </p:spPr>
        </p:pic>
        <p:pic>
          <p:nvPicPr>
            <p:cNvPr id="73" name="Picture 72"/>
            <p:cNvPicPr>
              <a:picLocks noChangeAspect="1"/>
            </p:cNvPicPr>
            <p:nvPr/>
          </p:nvPicPr>
          <p:blipFill>
            <a:blip r:embed="rId11"/>
            <a:stretch>
              <a:fillRect/>
            </a:stretch>
          </p:blipFill>
          <p:spPr>
            <a:xfrm>
              <a:off x="8156651" y="1222508"/>
              <a:ext cx="653793" cy="538614"/>
            </a:xfrm>
            <a:prstGeom prst="rect">
              <a:avLst/>
            </a:prstGeom>
          </p:spPr>
        </p:pic>
        <p:pic>
          <p:nvPicPr>
            <p:cNvPr id="74" name="Picture 2" descr="http://photos4.meetupstatic.com/photos/event/7/8/f/c/global_249990972.jpe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155059" y="1177429"/>
              <a:ext cx="583693" cy="583693"/>
            </a:xfrm>
            <a:prstGeom prst="roundRect">
              <a:avLst>
                <a:gd name="adj" fmla="val 22615"/>
              </a:avLst>
            </a:prstGeom>
            <a:solidFill>
              <a:srgbClr val="FFFFFF">
                <a:shade val="85000"/>
              </a:srgbClr>
            </a:solidFill>
            <a:ln>
              <a:noFill/>
            </a:ln>
            <a:effectLst/>
            <a:extLst/>
          </p:spPr>
        </p:pic>
      </p:grpSp>
      <p:sp>
        <p:nvSpPr>
          <p:cNvPr id="55"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15</a:t>
            </a:fld>
            <a:endParaRPr lang="en-US" dirty="0"/>
          </a:p>
        </p:txBody>
      </p:sp>
    </p:spTree>
    <p:extLst>
      <p:ext uri="{BB962C8B-B14F-4D97-AF65-F5344CB8AC3E}">
        <p14:creationId xmlns:p14="http://schemas.microsoft.com/office/powerpoint/2010/main" val="32012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dissolv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dissolve">
                                      <p:cBhvr>
                                        <p:cTn id="30" dur="500"/>
                                        <p:tgtEl>
                                          <p:spTgt spid="5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dissolve">
                                      <p:cBhvr>
                                        <p:cTn id="35" dur="500"/>
                                        <p:tgtEl>
                                          <p:spTgt spid="52"/>
                                        </p:tgtEl>
                                      </p:cBhvr>
                                    </p:animEffect>
                                  </p:childTnLst>
                                </p:cTn>
                              </p:par>
                              <p:par>
                                <p:cTn id="36" presetID="2" presetClass="entr" presetSubtype="4" fill="hold" nodeType="with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additive="base">
                                        <p:cTn id="38" dur="500" fill="hold"/>
                                        <p:tgtEl>
                                          <p:spTgt spid="57"/>
                                        </p:tgtEl>
                                        <p:attrNameLst>
                                          <p:attrName>ppt_x</p:attrName>
                                        </p:attrNameLst>
                                      </p:cBhvr>
                                      <p:tavLst>
                                        <p:tav tm="0">
                                          <p:val>
                                            <p:strVal val="#ppt_x"/>
                                          </p:val>
                                        </p:tav>
                                        <p:tav tm="100000">
                                          <p:val>
                                            <p:strVal val="#ppt_x"/>
                                          </p:val>
                                        </p:tav>
                                      </p:tavLst>
                                    </p:anim>
                                    <p:anim calcmode="lin" valueType="num">
                                      <p:cBhvr additive="base">
                                        <p:cTn id="39"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16</a:t>
            </a:fld>
            <a:endParaRPr lang="en-US" dirty="0"/>
          </a:p>
        </p:txBody>
      </p:sp>
      <p:grpSp>
        <p:nvGrpSpPr>
          <p:cNvPr id="3" name="Group 2"/>
          <p:cNvGrpSpPr/>
          <p:nvPr/>
        </p:nvGrpSpPr>
        <p:grpSpPr>
          <a:xfrm>
            <a:off x="283264" y="1063037"/>
            <a:ext cx="8751386" cy="3347518"/>
            <a:chOff x="1385652" y="1828537"/>
            <a:chExt cx="6874428" cy="2497403"/>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17" name="Shape 3787"/>
            <p:cNvSpPr/>
            <p:nvPr/>
          </p:nvSpPr>
          <p:spPr>
            <a:xfrm>
              <a:off x="6071878" y="3535893"/>
              <a:ext cx="2188202"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363546" y="2720797"/>
              <a:ext cx="465525" cy="465525"/>
            </a:xfrm>
            <a:prstGeom prst="rect">
              <a:avLst/>
            </a:prstGeom>
            <a:noFill/>
            <a:ln>
              <a:noFill/>
            </a:ln>
          </p:spPr>
        </p:pic>
        <p:sp>
          <p:nvSpPr>
            <p:cNvPr id="20" name="Shape 3791"/>
            <p:cNvSpPr/>
            <p:nvPr/>
          </p:nvSpPr>
          <p:spPr>
            <a:xfrm>
              <a:off x="5205969" y="2060520"/>
              <a:ext cx="1406727"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93847" y="1828537"/>
              <a:ext cx="704699" cy="843358"/>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296395" y="2060520"/>
              <a:ext cx="1378586"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3915816" y="3466005"/>
              <a:ext cx="1029825"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b="1" dirty="0" smtClean="0">
                  <a:solidFill>
                    <a:srgbClr val="5A5A5A"/>
                  </a:solidFill>
                </a:rPr>
                <a:t>APPLICATION</a:t>
              </a: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608011" y="2780511"/>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APM </a:t>
              </a:r>
              <a:r>
                <a:rPr lang="en-US" dirty="0" smtClean="0">
                  <a:solidFill>
                    <a:schemeClr val="lt1"/>
                  </a:solidFill>
                </a:rPr>
                <a:t>&amp; Tracing</a:t>
              </a:r>
              <a:endParaRPr lang="en-US" dirty="0">
                <a:solidFill>
                  <a:schemeClr val="lt1"/>
                </a:solidFill>
              </a:endParaRP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817346" y="2043628"/>
              <a:ext cx="11229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840789" y="2064155"/>
              <a:ext cx="107502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77646" y="1922922"/>
              <a:ext cx="720899" cy="5766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105014" y="19120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Data</a:t>
              </a:r>
            </a:p>
            <a:p>
              <a:pPr algn="ctr">
                <a:lnSpc>
                  <a:spcPct val="90000"/>
                </a:lnSpc>
                <a:spcAft>
                  <a:spcPts val="289"/>
                </a:spcAft>
                <a:buClr>
                  <a:schemeClr val="lt1"/>
                </a:buClr>
                <a:buSzPct val="25000"/>
              </a:pPr>
              <a:r>
                <a:rPr lang="en-US" dirty="0" smtClean="0">
                  <a:solidFill>
                    <a:schemeClr val="lt1"/>
                  </a:solidFill>
                </a:rPr>
                <a:t>Services</a:t>
              </a:r>
              <a:endParaRPr lang="en-US"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1" y="2043628"/>
              <a:ext cx="1136006"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15342" y="2068361"/>
              <a:ext cx="1211475"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Networking </a:t>
              </a:r>
            </a:p>
            <a:p>
              <a:pPr algn="ctr">
                <a:lnSpc>
                  <a:spcPct val="90000"/>
                </a:lnSpc>
                <a:spcAft>
                  <a:spcPts val="289"/>
                </a:spcAft>
                <a:buClr>
                  <a:schemeClr val="lt1"/>
                </a:buClr>
                <a:buSzPct val="25000"/>
              </a:pPr>
              <a:r>
                <a:rPr lang="en-US" dirty="0" smtClean="0">
                  <a:solidFill>
                    <a:schemeClr val="lt1"/>
                  </a:solidFill>
                </a:rPr>
                <a:t>&amp; Load Balancing</a:t>
              </a:r>
              <a:endParaRPr lang="en-US"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Auto-Scaling</a:t>
              </a:r>
              <a:endParaRPr lang="en-US" dirty="0">
                <a:solidFill>
                  <a:schemeClr val="lt1"/>
                </a:solidFill>
              </a:endParaRP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794099" y="3530121"/>
              <a:ext cx="720899" cy="5766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797457" y="35444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Full Stack CI/CD platform</a:t>
              </a:r>
            </a:p>
          </p:txBody>
        </p:sp>
        <p:pic>
          <p:nvPicPr>
            <p:cNvPr id="61" name="Shape 3821"/>
            <p:cNvPicPr preferRelativeResize="0"/>
            <p:nvPr/>
          </p:nvPicPr>
          <p:blipFill rotWithShape="1">
            <a:blip r:embed="rId4">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5">
              <a:alphaModFix/>
            </a:blip>
            <a:srcRect/>
            <a:stretch/>
          </p:blipFill>
          <p:spPr>
            <a:xfrm>
              <a:off x="2323444" y="2102114"/>
              <a:ext cx="465525" cy="465525"/>
            </a:xfrm>
            <a:prstGeom prst="rect">
              <a:avLst/>
            </a:prstGeom>
            <a:noFill/>
            <a:ln>
              <a:noFill/>
            </a:ln>
          </p:spPr>
        </p:pic>
        <p:pic>
          <p:nvPicPr>
            <p:cNvPr id="64" name="Shape 3824"/>
            <p:cNvPicPr preferRelativeResize="0"/>
            <p:nvPr/>
          </p:nvPicPr>
          <p:blipFill rotWithShape="1">
            <a:blip r:embed="rId6">
              <a:alphaModFix/>
            </a:blip>
            <a:srcRect/>
            <a:stretch/>
          </p:blipFill>
          <p:spPr>
            <a:xfrm>
              <a:off x="1836271" y="3587421"/>
              <a:ext cx="460125" cy="460125"/>
            </a:xfrm>
            <a:prstGeom prst="rect">
              <a:avLst/>
            </a:prstGeom>
            <a:noFill/>
            <a:ln>
              <a:noFill/>
            </a:ln>
          </p:spPr>
        </p:pic>
        <p:pic>
          <p:nvPicPr>
            <p:cNvPr id="65" name="Shape 2860"/>
            <p:cNvPicPr preferRelativeResize="0"/>
            <p:nvPr/>
          </p:nvPicPr>
          <p:blipFill rotWithShape="1">
            <a:blip r:embed="rId7">
              <a:alphaModFix/>
            </a:blip>
            <a:srcRect l="18484" r="17020"/>
            <a:stretch/>
          </p:blipFill>
          <p:spPr>
            <a:xfrm>
              <a:off x="6612696" y="3626828"/>
              <a:ext cx="386550" cy="385424"/>
            </a:xfrm>
            <a:prstGeom prst="rect">
              <a:avLst/>
            </a:prstGeom>
            <a:noFill/>
            <a:ln>
              <a:noFill/>
            </a:ln>
          </p:spPr>
        </p:pic>
        <p:pic>
          <p:nvPicPr>
            <p:cNvPr id="66" name="Shape 2861"/>
            <p:cNvPicPr preferRelativeResize="0"/>
            <p:nvPr/>
          </p:nvPicPr>
          <p:blipFill rotWithShape="1">
            <a:blip r:embed="rId8">
              <a:alphaModFix/>
            </a:blip>
            <a:srcRect/>
            <a:stretch/>
          </p:blipFill>
          <p:spPr>
            <a:xfrm>
              <a:off x="7092968" y="3647517"/>
              <a:ext cx="274500" cy="379799"/>
            </a:xfrm>
            <a:prstGeom prst="rect">
              <a:avLst/>
            </a:prstGeom>
            <a:noFill/>
            <a:ln>
              <a:noFill/>
            </a:ln>
          </p:spPr>
        </p:pic>
        <p:pic>
          <p:nvPicPr>
            <p:cNvPr id="67" name="Shape 2862"/>
            <p:cNvPicPr preferRelativeResize="0"/>
            <p:nvPr/>
          </p:nvPicPr>
          <p:blipFill rotWithShape="1">
            <a:blip r:embed="rId9">
              <a:alphaModFix/>
            </a:blip>
            <a:srcRect/>
            <a:stretch/>
          </p:blipFill>
          <p:spPr>
            <a:xfrm>
              <a:off x="7438139" y="3759777"/>
              <a:ext cx="738224" cy="139275"/>
            </a:xfrm>
            <a:prstGeom prst="rect">
              <a:avLst/>
            </a:prstGeom>
            <a:noFill/>
            <a:ln>
              <a:noFill/>
            </a:ln>
          </p:spPr>
        </p:pic>
        <p:pic>
          <p:nvPicPr>
            <p:cNvPr id="68" name="Shape 621"/>
            <p:cNvPicPr preferRelativeResize="0"/>
            <p:nvPr/>
          </p:nvPicPr>
          <p:blipFill rotWithShape="1">
            <a:blip r:embed="rId10">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6126817" y="2107459"/>
              <a:ext cx="439247" cy="415577"/>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
        <p:nvSpPr>
          <p:cNvPr id="71" name="Title 3"/>
          <p:cNvSpPr>
            <a:spLocks noGrp="1"/>
          </p:cNvSpPr>
          <p:nvPr>
            <p:ph type="title"/>
          </p:nvPr>
        </p:nvSpPr>
        <p:spPr>
          <a:xfrm>
            <a:off x="175558" y="110383"/>
            <a:ext cx="8968441" cy="460374"/>
          </a:xfrm>
        </p:spPr>
        <p:txBody>
          <a:bodyPr/>
          <a:lstStyle/>
          <a:p>
            <a:r>
              <a:rPr lang="en-US" sz="3200" b="0" dirty="0" smtClean="0">
                <a:solidFill>
                  <a:srgbClr val="13A78D"/>
                </a:solidFill>
              </a:rPr>
              <a:t>Applications are the new Currency</a:t>
            </a:r>
            <a:endParaRPr lang="en-US" sz="3200" b="0" dirty="0">
              <a:solidFill>
                <a:srgbClr val="13A78D"/>
              </a:solidFill>
            </a:endParaRPr>
          </a:p>
        </p:txBody>
      </p:sp>
    </p:spTree>
    <p:extLst>
      <p:ext uri="{BB962C8B-B14F-4D97-AF65-F5344CB8AC3E}">
        <p14:creationId xmlns:p14="http://schemas.microsoft.com/office/powerpoint/2010/main" val="202731533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94"/>
        <p:cNvGrpSpPr/>
        <p:nvPr/>
      </p:nvGrpSpPr>
      <p:grpSpPr>
        <a:xfrm>
          <a:off x="0" y="0"/>
          <a:ext cx="0" cy="0"/>
          <a:chOff x="0" y="0"/>
          <a:chExt cx="0" cy="0"/>
        </a:xfrm>
      </p:grpSpPr>
      <p:pic>
        <p:nvPicPr>
          <p:cNvPr id="6"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1557379" y="3036750"/>
            <a:ext cx="1160285" cy="728264"/>
          </a:xfrm>
          <a:prstGeom prst="rect">
            <a:avLst/>
          </a:prstGeom>
          <a:noFill/>
        </p:spPr>
      </p:pic>
      <p:pic>
        <p:nvPicPr>
          <p:cNvPr id="7"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2603462" y="2985733"/>
            <a:ext cx="1160285" cy="728264"/>
          </a:xfrm>
          <a:prstGeom prst="rect">
            <a:avLst/>
          </a:prstGeom>
          <a:noFill/>
        </p:spPr>
      </p:pic>
      <p:pic>
        <p:nvPicPr>
          <p:cNvPr id="8"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2017255" y="3035906"/>
            <a:ext cx="1321032" cy="823012"/>
          </a:xfrm>
          <a:prstGeom prst="rect">
            <a:avLst/>
          </a:prstGeom>
          <a:noFill/>
        </p:spPr>
      </p:pic>
      <p:sp>
        <p:nvSpPr>
          <p:cNvPr id="10" name="Rounded Rectangle 9"/>
          <p:cNvSpPr/>
          <p:nvPr/>
        </p:nvSpPr>
        <p:spPr>
          <a:xfrm>
            <a:off x="4318000" y="532190"/>
            <a:ext cx="4572000" cy="4022879"/>
          </a:xfrm>
          <a:prstGeom prst="roundRect">
            <a:avLst/>
          </a:prstGeom>
          <a:solidFill>
            <a:schemeClr val="bg1"/>
          </a:solidFill>
          <a:ln w="28575" cmpd="sng">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bwMode="auto">
          <a:xfrm>
            <a:off x="2092477" y="1136952"/>
            <a:ext cx="1895904" cy="822477"/>
          </a:xfrm>
          <a:prstGeom prst="roundRect">
            <a:avLst/>
          </a:prstGeom>
          <a:solidFill>
            <a:schemeClr val="accent1"/>
          </a:solidFill>
          <a:ln w="12700">
            <a:solidFill>
              <a:srgbClr val="EEECE1"/>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spcAft>
                <a:spcPts val="600"/>
              </a:spcAft>
              <a:defRPr/>
            </a:pPr>
            <a:r>
              <a:rPr lang="en-US" sz="1600" b="1" dirty="0" err="1" smtClean="0">
                <a:solidFill>
                  <a:schemeClr val="bg1"/>
                </a:solidFill>
              </a:rPr>
              <a:t>vCenter</a:t>
            </a:r>
            <a:endParaRPr lang="en-US" sz="1600" b="1" dirty="0" smtClean="0">
              <a:solidFill>
                <a:schemeClr val="bg1"/>
              </a:solidFill>
            </a:endParaRPr>
          </a:p>
          <a:p>
            <a:pPr>
              <a:spcAft>
                <a:spcPts val="600"/>
              </a:spcAft>
              <a:defRPr/>
            </a:pPr>
            <a:r>
              <a:rPr lang="en-US" sz="1000" b="1" dirty="0" smtClean="0">
                <a:solidFill>
                  <a:schemeClr val="bg1"/>
                </a:solidFill>
              </a:rPr>
              <a:t>Network A</a:t>
            </a:r>
          </a:p>
        </p:txBody>
      </p:sp>
      <p:pic>
        <p:nvPicPr>
          <p:cNvPr id="12" name="Picture 2" descr="C:\Users\Abject-3D\Desktop\VMWare Files\FINAL diagrams\Basic Virtualization\3D PNGs\DGRM_FT_Q109_0.png"/>
          <p:cNvPicPr>
            <a:picLocks noChangeAspect="1" noChangeArrowheads="1"/>
          </p:cNvPicPr>
          <p:nvPr/>
        </p:nvPicPr>
        <p:blipFill>
          <a:blip r:embed="rId4"/>
          <a:srcRect/>
          <a:stretch>
            <a:fillRect/>
          </a:stretch>
        </p:blipFill>
        <p:spPr bwMode="auto">
          <a:xfrm rot="16672787">
            <a:off x="2865173" y="954486"/>
            <a:ext cx="1939258" cy="1266982"/>
          </a:xfrm>
          <a:prstGeom prst="rect">
            <a:avLst/>
          </a:prstGeom>
          <a:noFill/>
        </p:spPr>
      </p:pic>
      <p:pic>
        <p:nvPicPr>
          <p:cNvPr id="13" name="Picture 12"/>
          <p:cNvPicPr>
            <a:picLocks noChangeAspect="1"/>
          </p:cNvPicPr>
          <p:nvPr/>
        </p:nvPicPr>
        <p:blipFill>
          <a:blip r:embed="rId5"/>
          <a:stretch>
            <a:fillRect/>
          </a:stretch>
        </p:blipFill>
        <p:spPr>
          <a:xfrm>
            <a:off x="4436267" y="1595969"/>
            <a:ext cx="2539999" cy="1566258"/>
          </a:xfrm>
          <a:prstGeom prst="rect">
            <a:avLst/>
          </a:prstGeom>
        </p:spPr>
      </p:pic>
      <p:pic>
        <p:nvPicPr>
          <p:cNvPr id="14" name="Picture 6" descr="C:\Users\Abject-3D\Desktop\VMWare Files\FINAL diagrams\Basic Virtualization\3D PNGs\DGRM_VirtualSMP_Q210_Comm_4.png"/>
          <p:cNvPicPr>
            <a:picLocks noChangeAspect="1" noChangeArrowheads="1"/>
          </p:cNvPicPr>
          <p:nvPr/>
        </p:nvPicPr>
        <p:blipFill>
          <a:blip r:embed="rId6"/>
          <a:srcRect/>
          <a:stretch>
            <a:fillRect/>
          </a:stretch>
        </p:blipFill>
        <p:spPr bwMode="auto">
          <a:xfrm>
            <a:off x="4557218" y="3523978"/>
            <a:ext cx="2370668" cy="506573"/>
          </a:xfrm>
          <a:prstGeom prst="rect">
            <a:avLst/>
          </a:prstGeom>
          <a:noFill/>
        </p:spPr>
      </p:pic>
      <p:sp>
        <p:nvSpPr>
          <p:cNvPr id="15" name="Rounded Rectangle 14"/>
          <p:cNvSpPr/>
          <p:nvPr/>
        </p:nvSpPr>
        <p:spPr bwMode="auto">
          <a:xfrm>
            <a:off x="4557219" y="3138718"/>
            <a:ext cx="2382762" cy="350762"/>
          </a:xfrm>
          <a:prstGeom prst="roundRect">
            <a:avLst/>
          </a:prstGeom>
          <a:solidFill>
            <a:srgbClr val="F79646"/>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200" dirty="0" smtClean="0">
                <a:solidFill>
                  <a:schemeClr val="bg1"/>
                </a:solidFill>
              </a:rPr>
              <a:t>BOSH</a:t>
            </a:r>
            <a:endParaRPr lang="en-US" sz="1000" dirty="0" smtClean="0">
              <a:solidFill>
                <a:schemeClr val="bg1"/>
              </a:solidFill>
            </a:endParaRPr>
          </a:p>
        </p:txBody>
      </p:sp>
      <p:pic>
        <p:nvPicPr>
          <p:cNvPr id="16" name="Picture 4" descr="C:\Users\Abject-3D\Desktop\VMWare Files\FINAL diagrams\Basic Virtualization\3D PNGs\VMW_10Q2_DGRM_vShield_App_R2_18.png"/>
          <p:cNvPicPr>
            <a:picLocks noChangeAspect="1" noChangeArrowheads="1"/>
          </p:cNvPicPr>
          <p:nvPr/>
        </p:nvPicPr>
        <p:blipFill>
          <a:blip r:embed="rId7"/>
          <a:srcRect/>
          <a:stretch>
            <a:fillRect/>
          </a:stretch>
        </p:blipFill>
        <p:spPr bwMode="auto">
          <a:xfrm>
            <a:off x="6242150" y="4233331"/>
            <a:ext cx="1057416" cy="628953"/>
          </a:xfrm>
          <a:prstGeom prst="rect">
            <a:avLst/>
          </a:prstGeom>
          <a:noFill/>
        </p:spPr>
      </p:pic>
      <p:sp>
        <p:nvSpPr>
          <p:cNvPr id="17" name="TextBox 16"/>
          <p:cNvSpPr txBox="1"/>
          <p:nvPr/>
        </p:nvSpPr>
        <p:spPr>
          <a:xfrm>
            <a:off x="5204875" y="4272048"/>
            <a:ext cx="1007899" cy="253916"/>
          </a:xfrm>
          <a:prstGeom prst="rect">
            <a:avLst/>
          </a:prstGeom>
          <a:noFill/>
        </p:spPr>
        <p:txBody>
          <a:bodyPr wrap="none" rtlCol="0">
            <a:spAutoFit/>
          </a:bodyPr>
          <a:lstStyle/>
          <a:p>
            <a:pPr algn="ctr"/>
            <a:r>
              <a:rPr lang="en-US" sz="1050" dirty="0" smtClean="0">
                <a:solidFill>
                  <a:srgbClr val="000000"/>
                </a:solidFill>
              </a:rPr>
              <a:t>[ 6 x </a:t>
            </a:r>
            <a:r>
              <a:rPr lang="en-US" sz="1050" dirty="0" err="1" smtClean="0">
                <a:solidFill>
                  <a:srgbClr val="000000"/>
                </a:solidFill>
              </a:rPr>
              <a:t>Nutanix</a:t>
            </a:r>
            <a:r>
              <a:rPr lang="en-US" sz="1050" dirty="0" smtClean="0">
                <a:solidFill>
                  <a:srgbClr val="000000"/>
                </a:solidFill>
              </a:rPr>
              <a:t> ]</a:t>
            </a:r>
          </a:p>
        </p:txBody>
      </p:sp>
      <p:sp>
        <p:nvSpPr>
          <p:cNvPr id="18" name="Rounded Rectangle 17"/>
          <p:cNvSpPr/>
          <p:nvPr/>
        </p:nvSpPr>
        <p:spPr bwMode="auto">
          <a:xfrm>
            <a:off x="7027333" y="2938946"/>
            <a:ext cx="1572381" cy="788238"/>
          </a:xfrm>
          <a:prstGeom prst="roundRect">
            <a:avLst/>
          </a:prstGeom>
          <a:gradFill>
            <a:gsLst>
              <a:gs pos="0">
                <a:srgbClr val="037BB1"/>
              </a:gs>
              <a:gs pos="83000">
                <a:srgbClr val="0383BD">
                  <a:alpha val="64000"/>
                </a:srgbClr>
              </a:gs>
            </a:gsLst>
          </a:gra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err="1" smtClean="0">
                <a:solidFill>
                  <a:schemeClr val="bg1"/>
                </a:solidFill>
              </a:rPr>
              <a:t>DataStax</a:t>
            </a:r>
            <a:r>
              <a:rPr lang="en-US" sz="1400" b="1" dirty="0" smtClean="0">
                <a:solidFill>
                  <a:schemeClr val="bg1"/>
                </a:solidFill>
              </a:rPr>
              <a:t> /</a:t>
            </a:r>
          </a:p>
          <a:p>
            <a:pPr algn="ctr">
              <a:spcAft>
                <a:spcPts val="600"/>
              </a:spcAft>
              <a:defRPr/>
            </a:pPr>
            <a:r>
              <a:rPr lang="en-US" sz="1400" b="1" dirty="0" smtClean="0">
                <a:solidFill>
                  <a:schemeClr val="bg1"/>
                </a:solidFill>
              </a:rPr>
              <a:t>Cassandra</a:t>
            </a:r>
          </a:p>
        </p:txBody>
      </p:sp>
      <p:sp>
        <p:nvSpPr>
          <p:cNvPr id="19" name="TextBox 18"/>
          <p:cNvSpPr txBox="1"/>
          <p:nvPr/>
        </p:nvSpPr>
        <p:spPr>
          <a:xfrm>
            <a:off x="4864100" y="645737"/>
            <a:ext cx="3581400" cy="338554"/>
          </a:xfrm>
          <a:prstGeom prst="rect">
            <a:avLst/>
          </a:prstGeom>
          <a:noFill/>
        </p:spPr>
        <p:txBody>
          <a:bodyPr wrap="square" rtlCol="0">
            <a:spAutoFit/>
          </a:bodyPr>
          <a:lstStyle/>
          <a:p>
            <a:pPr algn="ctr"/>
            <a:r>
              <a:rPr lang="en-US" sz="1600" b="1" dirty="0" smtClean="0">
                <a:solidFill>
                  <a:srgbClr val="000000"/>
                </a:solidFill>
              </a:rPr>
              <a:t>Polaris* Availability Zones x 3</a:t>
            </a:r>
            <a:endParaRPr lang="en-US" sz="1050" dirty="0" smtClean="0">
              <a:solidFill>
                <a:srgbClr val="000000"/>
              </a:solidFill>
            </a:endParaRPr>
          </a:p>
        </p:txBody>
      </p:sp>
      <p:sp>
        <p:nvSpPr>
          <p:cNvPr id="20" name="Rounded Rectangle 19"/>
          <p:cNvSpPr/>
          <p:nvPr/>
        </p:nvSpPr>
        <p:spPr bwMode="auto">
          <a:xfrm>
            <a:off x="2250111" y="2515810"/>
            <a:ext cx="1128889" cy="594646"/>
          </a:xfrm>
          <a:prstGeom prst="roundRect">
            <a:avLst/>
          </a:prstGeom>
          <a:solidFill>
            <a:schemeClr val="accent6"/>
          </a:solidFill>
          <a:ln w="12700">
            <a:solidFill>
              <a:srgbClr val="EEECE1"/>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err="1" smtClean="0">
                <a:solidFill>
                  <a:schemeClr val="bg1"/>
                </a:solidFill>
              </a:rPr>
              <a:t>Apigee</a:t>
            </a:r>
            <a:endParaRPr lang="en-US" sz="1400" b="1" dirty="0" smtClean="0">
              <a:solidFill>
                <a:schemeClr val="bg1"/>
              </a:solidFill>
            </a:endParaRPr>
          </a:p>
        </p:txBody>
      </p:sp>
      <p:sp>
        <p:nvSpPr>
          <p:cNvPr id="21" name="Rectangle 20"/>
          <p:cNvSpPr/>
          <p:nvPr/>
        </p:nvSpPr>
        <p:spPr>
          <a:xfrm>
            <a:off x="7048501" y="1866298"/>
            <a:ext cx="1739900" cy="900246"/>
          </a:xfrm>
          <a:prstGeom prst="rect">
            <a:avLst/>
          </a:prstGeom>
        </p:spPr>
        <p:txBody>
          <a:bodyPr wrap="square">
            <a:spAutoFit/>
          </a:bodyPr>
          <a:lstStyle/>
          <a:p>
            <a:r>
              <a:rPr lang="en-US" sz="1050" dirty="0" smtClean="0">
                <a:solidFill>
                  <a:srgbClr val="000000"/>
                </a:solidFill>
              </a:rPr>
              <a:t>PCF /22 Net B</a:t>
            </a:r>
          </a:p>
          <a:p>
            <a:endParaRPr lang="en-US" sz="1050" dirty="0">
              <a:solidFill>
                <a:srgbClr val="000000"/>
              </a:solidFill>
            </a:endParaRPr>
          </a:p>
          <a:p>
            <a:r>
              <a:rPr lang="en-US" sz="1050" dirty="0">
                <a:solidFill>
                  <a:srgbClr val="000000"/>
                </a:solidFill>
              </a:rPr>
              <a:t>BOSH </a:t>
            </a:r>
            <a:r>
              <a:rPr lang="en-US" sz="1050" dirty="0" smtClean="0">
                <a:solidFill>
                  <a:srgbClr val="000000"/>
                </a:solidFill>
              </a:rPr>
              <a:t>Net A, B</a:t>
            </a:r>
          </a:p>
          <a:p>
            <a:endParaRPr lang="en-US" sz="1050" dirty="0">
              <a:solidFill>
                <a:srgbClr val="000000"/>
              </a:solidFill>
            </a:endParaRPr>
          </a:p>
          <a:p>
            <a:r>
              <a:rPr lang="en-US" sz="1050" dirty="0" smtClean="0">
                <a:solidFill>
                  <a:srgbClr val="000000"/>
                </a:solidFill>
              </a:rPr>
              <a:t>Cassandra Net TBD</a:t>
            </a:r>
            <a:endParaRPr lang="en-US" sz="1050" dirty="0">
              <a:solidFill>
                <a:srgbClr val="000000"/>
              </a:solidFill>
            </a:endParaRPr>
          </a:p>
        </p:txBody>
      </p:sp>
      <p:pic>
        <p:nvPicPr>
          <p:cNvPr id="22" name="Picture 7" descr="C:\Users\Abject-3D\Desktop\VMWare Files\FINAL diagrams\Basic Virtualization\3D PNGs\DGRM_VirtualSMP_Q210_Comm_5.png"/>
          <p:cNvPicPr>
            <a:picLocks noChangeAspect="1" noChangeArrowheads="1"/>
          </p:cNvPicPr>
          <p:nvPr/>
        </p:nvPicPr>
        <p:blipFill>
          <a:blip r:embed="rId8"/>
          <a:srcRect/>
          <a:stretch>
            <a:fillRect/>
          </a:stretch>
        </p:blipFill>
        <p:spPr bwMode="auto">
          <a:xfrm>
            <a:off x="2246790" y="3097936"/>
            <a:ext cx="1124512" cy="266628"/>
          </a:xfrm>
          <a:prstGeom prst="rect">
            <a:avLst/>
          </a:prstGeom>
          <a:noFill/>
        </p:spPr>
      </p:pic>
      <p:sp>
        <p:nvSpPr>
          <p:cNvPr id="23" name="Rounded Rectangle 22"/>
          <p:cNvSpPr/>
          <p:nvPr/>
        </p:nvSpPr>
        <p:spPr bwMode="auto">
          <a:xfrm>
            <a:off x="144874" y="3664152"/>
            <a:ext cx="1128889" cy="788238"/>
          </a:xfrm>
          <a:prstGeom prst="roundRect">
            <a:avLst/>
          </a:prstGeom>
          <a:solidFill>
            <a:srgbClr val="DA00C4">
              <a:alpha val="80000"/>
            </a:srgbClr>
          </a:solidFill>
          <a:ln w="12700">
            <a:solidFill>
              <a:srgbClr val="EEECE1"/>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Legacy</a:t>
            </a:r>
          </a:p>
        </p:txBody>
      </p:sp>
      <p:sp>
        <p:nvSpPr>
          <p:cNvPr id="24" name="Rounded Rectangle 23"/>
          <p:cNvSpPr/>
          <p:nvPr/>
        </p:nvSpPr>
        <p:spPr bwMode="auto">
          <a:xfrm>
            <a:off x="137348" y="2832976"/>
            <a:ext cx="1128889" cy="788238"/>
          </a:xfrm>
          <a:prstGeom prst="roundRect">
            <a:avLst/>
          </a:prstGeom>
          <a:solidFill>
            <a:srgbClr val="DA00C4">
              <a:alpha val="80000"/>
            </a:srgbClr>
          </a:solidFill>
          <a:ln w="12700">
            <a:solidFill>
              <a:srgbClr val="EEECE1"/>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SQL</a:t>
            </a:r>
          </a:p>
        </p:txBody>
      </p:sp>
      <p:sp>
        <p:nvSpPr>
          <p:cNvPr id="25" name="Rounded Rectangle 24"/>
          <p:cNvSpPr/>
          <p:nvPr/>
        </p:nvSpPr>
        <p:spPr bwMode="auto">
          <a:xfrm>
            <a:off x="137351" y="1972699"/>
            <a:ext cx="1128889" cy="788238"/>
          </a:xfrm>
          <a:prstGeom prst="roundRect">
            <a:avLst/>
          </a:prstGeom>
          <a:solidFill>
            <a:srgbClr val="DA00C4">
              <a:alpha val="80000"/>
            </a:srgbClr>
          </a:solidFill>
          <a:ln w="12700">
            <a:solidFill>
              <a:srgbClr val="EEECE1"/>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TIBCO</a:t>
            </a:r>
          </a:p>
        </p:txBody>
      </p:sp>
      <p:sp>
        <p:nvSpPr>
          <p:cNvPr id="26" name="TextBox 25"/>
          <p:cNvSpPr txBox="1"/>
          <p:nvPr/>
        </p:nvSpPr>
        <p:spPr>
          <a:xfrm>
            <a:off x="3390467" y="2811841"/>
            <a:ext cx="929658" cy="253916"/>
          </a:xfrm>
          <a:prstGeom prst="rect">
            <a:avLst/>
          </a:prstGeom>
          <a:noFill/>
          <a:ln>
            <a:noFill/>
          </a:ln>
        </p:spPr>
        <p:txBody>
          <a:bodyPr wrap="none" rtlCol="0">
            <a:spAutoFit/>
          </a:bodyPr>
          <a:lstStyle/>
          <a:p>
            <a:pPr algn="ctr"/>
            <a:r>
              <a:rPr lang="en-US" sz="1050" dirty="0" smtClean="0">
                <a:solidFill>
                  <a:schemeClr val="bg1"/>
                </a:solidFill>
              </a:rPr>
              <a:t>Ports: 80/443</a:t>
            </a:r>
          </a:p>
        </p:txBody>
      </p:sp>
      <p:cxnSp>
        <p:nvCxnSpPr>
          <p:cNvPr id="27" name="Straight Connector 26"/>
          <p:cNvCxnSpPr/>
          <p:nvPr/>
        </p:nvCxnSpPr>
        <p:spPr>
          <a:xfrm flipH="1" flipV="1">
            <a:off x="1420519" y="751618"/>
            <a:ext cx="9407" cy="3838223"/>
          </a:xfrm>
          <a:prstGeom prst="line">
            <a:avLst/>
          </a:prstGeom>
          <a:ln w="28575" cmpd="sng">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0" y="708219"/>
            <a:ext cx="1335852" cy="430887"/>
          </a:xfrm>
          <a:prstGeom prst="rect">
            <a:avLst/>
          </a:prstGeom>
          <a:noFill/>
          <a:ln>
            <a:noFill/>
          </a:ln>
        </p:spPr>
        <p:txBody>
          <a:bodyPr wrap="square" rtlCol="0">
            <a:spAutoFit/>
          </a:bodyPr>
          <a:lstStyle/>
          <a:p>
            <a:pPr algn="ctr"/>
            <a:r>
              <a:rPr lang="en-US" sz="1100" b="1" dirty="0" smtClean="0">
                <a:solidFill>
                  <a:srgbClr val="FFFFFF"/>
                </a:solidFill>
              </a:rPr>
              <a:t>Location</a:t>
            </a:r>
          </a:p>
          <a:p>
            <a:pPr algn="ctr"/>
            <a:r>
              <a:rPr lang="en-US" sz="1100" b="1" dirty="0" smtClean="0">
                <a:solidFill>
                  <a:srgbClr val="FFFFFF"/>
                </a:solidFill>
              </a:rPr>
              <a:t>Independent</a:t>
            </a:r>
            <a:endParaRPr lang="en-US" sz="800" dirty="0" smtClean="0">
              <a:solidFill>
                <a:srgbClr val="FFFFFF"/>
              </a:solidFill>
            </a:endParaRPr>
          </a:p>
        </p:txBody>
      </p:sp>
      <p:cxnSp>
        <p:nvCxnSpPr>
          <p:cNvPr id="29" name="Straight Arrow Connector 28"/>
          <p:cNvCxnSpPr/>
          <p:nvPr/>
        </p:nvCxnSpPr>
        <p:spPr>
          <a:xfrm flipV="1">
            <a:off x="1470086" y="2755980"/>
            <a:ext cx="654278" cy="1"/>
          </a:xfrm>
          <a:prstGeom prst="straightConnector1">
            <a:avLst/>
          </a:prstGeom>
          <a:ln w="38100" cmpd="sng">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070548" y="3369634"/>
            <a:ext cx="1506957" cy="261610"/>
          </a:xfrm>
          <a:prstGeom prst="rect">
            <a:avLst/>
          </a:prstGeom>
          <a:noFill/>
        </p:spPr>
        <p:txBody>
          <a:bodyPr wrap="square" rtlCol="0">
            <a:spAutoFit/>
          </a:bodyPr>
          <a:lstStyle/>
          <a:p>
            <a:pPr algn="ctr"/>
            <a:r>
              <a:rPr lang="en-US" sz="1050" i="1" dirty="0" smtClean="0">
                <a:solidFill>
                  <a:srgbClr val="000000"/>
                </a:solidFill>
              </a:rPr>
              <a:t>DC Going Away</a:t>
            </a:r>
            <a:endParaRPr lang="en-US" sz="700" i="1" dirty="0" smtClean="0">
              <a:solidFill>
                <a:srgbClr val="000000"/>
              </a:solidFill>
            </a:endParaRPr>
          </a:p>
        </p:txBody>
      </p:sp>
      <p:sp>
        <p:nvSpPr>
          <p:cNvPr id="31" name="Rectangle 30"/>
          <p:cNvSpPr/>
          <p:nvPr/>
        </p:nvSpPr>
        <p:spPr>
          <a:xfrm>
            <a:off x="4508500" y="1037169"/>
            <a:ext cx="2222500" cy="577081"/>
          </a:xfrm>
          <a:prstGeom prst="rect">
            <a:avLst/>
          </a:prstGeom>
        </p:spPr>
        <p:txBody>
          <a:bodyPr wrap="square">
            <a:spAutoFit/>
          </a:bodyPr>
          <a:lstStyle/>
          <a:p>
            <a:r>
              <a:rPr lang="en-US" sz="1050" dirty="0" smtClean="0">
                <a:solidFill>
                  <a:srgbClr val="000000"/>
                </a:solidFill>
              </a:rPr>
              <a:t>*.px1.cfapps.internal.t-mobile.com</a:t>
            </a:r>
          </a:p>
          <a:p>
            <a:r>
              <a:rPr lang="en-US" sz="1050" dirty="0">
                <a:solidFill>
                  <a:srgbClr val="000000"/>
                </a:solidFill>
              </a:rPr>
              <a:t>*.</a:t>
            </a:r>
            <a:r>
              <a:rPr lang="en-US" sz="1050" dirty="0" smtClean="0">
                <a:solidFill>
                  <a:srgbClr val="000000"/>
                </a:solidFill>
              </a:rPr>
              <a:t>px2.cfapps.internal.t</a:t>
            </a:r>
            <a:r>
              <a:rPr lang="en-US" sz="1050" dirty="0">
                <a:solidFill>
                  <a:srgbClr val="000000"/>
                </a:solidFill>
              </a:rPr>
              <a:t>-</a:t>
            </a:r>
            <a:r>
              <a:rPr lang="en-US" sz="1050" dirty="0" smtClean="0">
                <a:solidFill>
                  <a:srgbClr val="000000"/>
                </a:solidFill>
              </a:rPr>
              <a:t>mobile.com</a:t>
            </a:r>
          </a:p>
          <a:p>
            <a:r>
              <a:rPr lang="en-US" sz="1050" dirty="0">
                <a:solidFill>
                  <a:srgbClr val="000000"/>
                </a:solidFill>
              </a:rPr>
              <a:t>*.</a:t>
            </a:r>
            <a:r>
              <a:rPr lang="en-US" sz="1050" dirty="0" smtClean="0">
                <a:solidFill>
                  <a:srgbClr val="000000"/>
                </a:solidFill>
              </a:rPr>
              <a:t>px3.cfapps.internal.t</a:t>
            </a:r>
            <a:r>
              <a:rPr lang="en-US" sz="1050" dirty="0">
                <a:solidFill>
                  <a:srgbClr val="000000"/>
                </a:solidFill>
              </a:rPr>
              <a:t>-</a:t>
            </a:r>
            <a:r>
              <a:rPr lang="en-US" sz="1050" dirty="0" smtClean="0">
                <a:solidFill>
                  <a:srgbClr val="000000"/>
                </a:solidFill>
              </a:rPr>
              <a:t>mobile.com</a:t>
            </a:r>
          </a:p>
        </p:txBody>
      </p:sp>
      <p:sp>
        <p:nvSpPr>
          <p:cNvPr id="32" name="Rectangle 31"/>
          <p:cNvSpPr/>
          <p:nvPr/>
        </p:nvSpPr>
        <p:spPr>
          <a:xfrm>
            <a:off x="6731000" y="1027555"/>
            <a:ext cx="1943100" cy="577081"/>
          </a:xfrm>
          <a:prstGeom prst="rect">
            <a:avLst/>
          </a:prstGeom>
        </p:spPr>
        <p:txBody>
          <a:bodyPr wrap="square">
            <a:spAutoFit/>
          </a:bodyPr>
          <a:lstStyle/>
          <a:p>
            <a:r>
              <a:rPr lang="en-US" sz="1050" dirty="0" smtClean="0">
                <a:solidFill>
                  <a:srgbClr val="000000"/>
                </a:solidFill>
              </a:rPr>
              <a:t>*</a:t>
            </a:r>
            <a:r>
              <a:rPr lang="en-US" sz="1050" dirty="0">
                <a:solidFill>
                  <a:srgbClr val="000000"/>
                </a:solidFill>
              </a:rPr>
              <a:t>.px1.cf.internal.t-mobile.com</a:t>
            </a:r>
          </a:p>
          <a:p>
            <a:r>
              <a:rPr lang="en-US" sz="1050" dirty="0">
                <a:solidFill>
                  <a:srgbClr val="000000"/>
                </a:solidFill>
              </a:rPr>
              <a:t>*.px2.cf.internal.t-mobile.com</a:t>
            </a:r>
          </a:p>
          <a:p>
            <a:r>
              <a:rPr lang="en-US" sz="1050" dirty="0">
                <a:solidFill>
                  <a:srgbClr val="000000"/>
                </a:solidFill>
              </a:rPr>
              <a:t>*.px3.cf.internal.t-mobile.com</a:t>
            </a:r>
          </a:p>
        </p:txBody>
      </p:sp>
      <p:pic>
        <p:nvPicPr>
          <p:cNvPr id="33" name="Picture 8" descr="C:\Users\Abject-3D\Desktop\VMWare Files\FINAL diagrams\Basic Virtualization\3D PNGs\_6.png"/>
          <p:cNvPicPr>
            <a:picLocks noChangeAspect="1" noChangeArrowheads="1"/>
          </p:cNvPicPr>
          <p:nvPr/>
        </p:nvPicPr>
        <p:blipFill>
          <a:blip r:embed="rId9"/>
          <a:srcRect/>
          <a:stretch>
            <a:fillRect/>
          </a:stretch>
        </p:blipFill>
        <p:spPr bwMode="auto">
          <a:xfrm>
            <a:off x="5019674" y="3774019"/>
            <a:ext cx="1546225" cy="501650"/>
          </a:xfrm>
          <a:prstGeom prst="rect">
            <a:avLst/>
          </a:prstGeom>
          <a:noFill/>
        </p:spPr>
      </p:pic>
      <p:sp>
        <p:nvSpPr>
          <p:cNvPr id="34" name="TextBox 33"/>
          <p:cNvSpPr txBox="1"/>
          <p:nvPr/>
        </p:nvSpPr>
        <p:spPr>
          <a:xfrm>
            <a:off x="7283209" y="4259348"/>
            <a:ext cx="940638" cy="253916"/>
          </a:xfrm>
          <a:prstGeom prst="rect">
            <a:avLst/>
          </a:prstGeom>
          <a:noFill/>
        </p:spPr>
        <p:txBody>
          <a:bodyPr wrap="none" rtlCol="0">
            <a:spAutoFit/>
          </a:bodyPr>
          <a:lstStyle/>
          <a:p>
            <a:pPr algn="ctr"/>
            <a:r>
              <a:rPr lang="en-US" sz="1050" dirty="0" smtClean="0">
                <a:solidFill>
                  <a:srgbClr val="000000"/>
                </a:solidFill>
              </a:rPr>
              <a:t>[ Dedicated ]</a:t>
            </a:r>
          </a:p>
        </p:txBody>
      </p:sp>
      <p:pic>
        <p:nvPicPr>
          <p:cNvPr id="35" name="Picture 3" descr="C:\Users\testuser\AppData\Local\Temp\VMwareDnD\5d50dc54\VMW_09Q3_LOGO_Corp_Gray_LG.png"/>
          <p:cNvPicPr>
            <a:picLocks noChangeAspect="1" noChangeArrowheads="1"/>
          </p:cNvPicPr>
          <p:nvPr/>
        </p:nvPicPr>
        <p:blipFill>
          <a:blip r:embed="rId10" cstate="print"/>
          <a:srcRect/>
          <a:stretch>
            <a:fillRect/>
          </a:stretch>
        </p:blipFill>
        <p:spPr bwMode="auto">
          <a:xfrm>
            <a:off x="5447861" y="3587521"/>
            <a:ext cx="720319" cy="109964"/>
          </a:xfrm>
          <a:prstGeom prst="rect">
            <a:avLst/>
          </a:prstGeom>
          <a:noFill/>
        </p:spPr>
      </p:pic>
      <p:sp>
        <p:nvSpPr>
          <p:cNvPr id="36" name="TextBox 35"/>
          <p:cNvSpPr txBox="1"/>
          <p:nvPr/>
        </p:nvSpPr>
        <p:spPr>
          <a:xfrm>
            <a:off x="133672" y="4662994"/>
            <a:ext cx="5527894" cy="338554"/>
          </a:xfrm>
          <a:prstGeom prst="rect">
            <a:avLst/>
          </a:prstGeom>
          <a:noFill/>
        </p:spPr>
        <p:txBody>
          <a:bodyPr wrap="square" rtlCol="0">
            <a:spAutoFit/>
          </a:bodyPr>
          <a:lstStyle/>
          <a:p>
            <a:r>
              <a:rPr lang="en-US" sz="1600" dirty="0" smtClean="0">
                <a:solidFill>
                  <a:srgbClr val="FFFFFF"/>
                </a:solidFill>
              </a:rPr>
              <a:t>* Availability Zone arch same for Titan data center</a:t>
            </a:r>
          </a:p>
        </p:txBody>
      </p:sp>
      <p:sp>
        <p:nvSpPr>
          <p:cNvPr id="37" name="Rounded Rectangle 36"/>
          <p:cNvSpPr/>
          <p:nvPr/>
        </p:nvSpPr>
        <p:spPr bwMode="auto">
          <a:xfrm>
            <a:off x="108323" y="1133289"/>
            <a:ext cx="1128889" cy="788238"/>
          </a:xfrm>
          <a:prstGeom prst="roundRect">
            <a:avLst/>
          </a:prstGeom>
          <a:solidFill>
            <a:srgbClr val="DA00C4">
              <a:alpha val="80000"/>
            </a:srgbClr>
          </a:solidFill>
          <a:ln w="12700">
            <a:solidFill>
              <a:srgbClr val="EEECE1"/>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ORACLE</a:t>
            </a:r>
          </a:p>
        </p:txBody>
      </p:sp>
      <p:pic>
        <p:nvPicPr>
          <p:cNvPr id="38" name="Picture 37"/>
          <p:cNvPicPr>
            <a:picLocks noChangeAspect="1"/>
          </p:cNvPicPr>
          <p:nvPr/>
        </p:nvPicPr>
        <p:blipFill>
          <a:blip r:embed="rId11"/>
          <a:stretch>
            <a:fillRect/>
          </a:stretch>
        </p:blipFill>
        <p:spPr>
          <a:xfrm>
            <a:off x="6589952" y="4378477"/>
            <a:ext cx="438452" cy="438452"/>
          </a:xfrm>
          <a:prstGeom prst="rect">
            <a:avLst/>
          </a:prstGeom>
        </p:spPr>
      </p:pic>
      <p:cxnSp>
        <p:nvCxnSpPr>
          <p:cNvPr id="39" name="Straight Arrow Connector 38"/>
          <p:cNvCxnSpPr/>
          <p:nvPr/>
        </p:nvCxnSpPr>
        <p:spPr>
          <a:xfrm flipV="1">
            <a:off x="3500546" y="2754440"/>
            <a:ext cx="654278" cy="1"/>
          </a:xfrm>
          <a:prstGeom prst="straightConnector1">
            <a:avLst/>
          </a:prstGeom>
          <a:ln w="38100" cmpd="sng">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7" descr="C:\Users\Abject-3D\Desktop\VMWare Files\FINAL diagrams\Basic Virtualization\3D PNGs\_5.png"/>
          <p:cNvPicPr>
            <a:picLocks noChangeAspect="1" noChangeArrowheads="1"/>
          </p:cNvPicPr>
          <p:nvPr/>
        </p:nvPicPr>
        <p:blipFill>
          <a:blip r:embed="rId12"/>
          <a:srcRect/>
          <a:stretch>
            <a:fillRect/>
          </a:stretch>
        </p:blipFill>
        <p:spPr bwMode="auto">
          <a:xfrm>
            <a:off x="7026274" y="3780369"/>
            <a:ext cx="1558925" cy="504824"/>
          </a:xfrm>
          <a:prstGeom prst="rect">
            <a:avLst/>
          </a:prstGeom>
          <a:noFill/>
        </p:spPr>
      </p:pic>
      <p:sp>
        <p:nvSpPr>
          <p:cNvPr id="40" name="Shape 195"/>
          <p:cNvSpPr txBox="1">
            <a:spLocks noGrp="1"/>
          </p:cNvSpPr>
          <p:nvPr>
            <p:ph type="title"/>
          </p:nvPr>
        </p:nvSpPr>
        <p:spPr>
          <a:xfrm>
            <a:off x="113722" y="120953"/>
            <a:ext cx="9030278" cy="474445"/>
          </a:xfrm>
        </p:spPr>
        <p:txBody>
          <a:bodyPr/>
          <a:lstStyle/>
          <a:p>
            <a:pPr lvl="0" algn="l"/>
            <a:r>
              <a:rPr lang="en-US" b="1" dirty="0" smtClean="0">
                <a:solidFill>
                  <a:srgbClr val="13A78D"/>
                </a:solidFill>
                <a:sym typeface="Arial"/>
              </a:rPr>
              <a:t>TMUS’ Cloud Foundry</a:t>
            </a:r>
            <a:endParaRPr lang="en-US" b="1" dirty="0">
              <a:solidFill>
                <a:srgbClr val="13A78D"/>
              </a:solidFill>
              <a:sym typeface="Arial"/>
            </a:endParaRPr>
          </a:p>
        </p:txBody>
      </p:sp>
    </p:spTree>
    <p:extLst>
      <p:ext uri="{BB962C8B-B14F-4D97-AF65-F5344CB8AC3E}">
        <p14:creationId xmlns:p14="http://schemas.microsoft.com/office/powerpoint/2010/main" val="38817399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738664"/>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latin typeface="Arial"/>
                <a:cs typeface="Arial"/>
              </a:rPr>
              <a:t>Cloud Native Applications</a:t>
            </a:r>
          </a:p>
        </p:txBody>
      </p:sp>
      <p:sp>
        <p:nvSpPr>
          <p:cNvPr id="6" name="TextBox 5"/>
          <p:cNvSpPr txBox="1"/>
          <p:nvPr/>
        </p:nvSpPr>
        <p:spPr>
          <a:xfrm>
            <a:off x="626110" y="2511428"/>
            <a:ext cx="6871970" cy="875111"/>
          </a:xfrm>
          <a:prstGeom prst="rect">
            <a:avLst/>
          </a:prstGeom>
          <a:noFill/>
          <a:effectLst>
            <a:outerShdw blurRad="63500" sx="102000" sy="102000" algn="ctr" rotWithShape="0">
              <a:prstClr val="black">
                <a:alpha val="40000"/>
              </a:prstClr>
            </a:outerShdw>
          </a:effectLst>
        </p:spPr>
        <p:txBody>
          <a:bodyPr wrap="square" rtlCol="0">
            <a:spAutoFit/>
          </a:bodyPr>
          <a:lstStyle/>
          <a:p>
            <a:pPr>
              <a:lnSpc>
                <a:spcPct val="90000"/>
              </a:lnSpc>
              <a:spcAft>
                <a:spcPts val="1200"/>
              </a:spcAft>
            </a:pPr>
            <a:r>
              <a:rPr lang="en-US" sz="2800" spc="-100" dirty="0" smtClean="0">
                <a:solidFill>
                  <a:schemeClr val="bg1"/>
                </a:solidFill>
                <a:effectLst>
                  <a:outerShdw blurRad="50800" dist="38100" dir="5400000" algn="t" rotWithShape="0">
                    <a:prstClr val="black">
                      <a:alpha val="40000"/>
                    </a:prstClr>
                  </a:outerShdw>
                </a:effectLst>
                <a:cs typeface="Arial"/>
              </a:rPr>
              <a:t>Introduction, Agenda, and Pivotal Cloud Foundry at T-Mobile</a:t>
            </a:r>
            <a:endParaRPr lang="en-US" sz="2800" spc="-100" dirty="0">
              <a:solidFill>
                <a:schemeClr val="bg1"/>
              </a:solidFill>
              <a:effectLst>
                <a:outerShdw blurRad="50800" dist="38100" dir="5400000" algn="t" rotWithShape="0">
                  <a:prstClr val="black">
                    <a:alpha val="40000"/>
                  </a:prstClr>
                </a:outerShdw>
              </a:effectLst>
              <a:cs typeface="Arial"/>
            </a:endParaRPr>
          </a:p>
        </p:txBody>
      </p:sp>
      <p:pic>
        <p:nvPicPr>
          <p:cNvPr id="7" name="Picture 6"/>
          <p:cNvPicPr>
            <a:picLocks noChangeAspect="1"/>
          </p:cNvPicPr>
          <p:nvPr/>
        </p:nvPicPr>
        <p:blipFill>
          <a:blip r:embed="rId5"/>
          <a:stretch>
            <a:fillRect/>
          </a:stretch>
        </p:blipFill>
        <p:spPr>
          <a:xfrm>
            <a:off x="8196204" y="1558"/>
            <a:ext cx="947796" cy="947796"/>
          </a:xfrm>
          <a:prstGeom prst="rect">
            <a:avLst/>
          </a:prstGeom>
        </p:spPr>
      </p:pic>
    </p:spTree>
    <p:extLst>
      <p:ext uri="{BB962C8B-B14F-4D97-AF65-F5344CB8AC3E}">
        <p14:creationId xmlns:p14="http://schemas.microsoft.com/office/powerpoint/2010/main" val="37047495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smtClean="0">
                <a:solidFill>
                  <a:schemeClr val="accent1"/>
                </a:solidFill>
                <a:sym typeface="Arial"/>
              </a:rPr>
              <a:t>Workshop Agenda</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624362"/>
            <a:ext cx="8551408" cy="3848609"/>
          </a:xfrm>
        </p:spPr>
        <p:txBody>
          <a:bodyPr/>
          <a:lstStyle/>
          <a:p>
            <a:pPr marL="514350" lvl="0" indent="-514350">
              <a:buClr>
                <a:srgbClr val="008774"/>
              </a:buClr>
              <a:buFont typeface="+mj-lt"/>
              <a:buAutoNum type="arabicPeriod"/>
            </a:pPr>
            <a:endParaRPr lang="en-US" sz="2800" dirty="0" smtClean="0">
              <a:solidFill>
                <a:schemeClr val="accent6"/>
              </a:solidFill>
              <a:sym typeface="Arial"/>
            </a:endParaRPr>
          </a:p>
          <a:p>
            <a:pPr marL="514350" lvl="0" indent="-514350">
              <a:buClr>
                <a:srgbClr val="008774"/>
              </a:buClr>
              <a:buFont typeface="+mj-lt"/>
              <a:buAutoNum type="arabicPeriod"/>
            </a:pPr>
            <a:r>
              <a:rPr lang="en-US" sz="2800" dirty="0" smtClean="0">
                <a:solidFill>
                  <a:schemeClr val="accent6"/>
                </a:solidFill>
                <a:sym typeface="Arial"/>
              </a:rPr>
              <a:t>Workshop Agenda</a:t>
            </a:r>
          </a:p>
          <a:p>
            <a:pPr marL="514350" lvl="0" indent="-514350">
              <a:buClr>
                <a:srgbClr val="008774"/>
              </a:buClr>
              <a:buFont typeface="+mj-lt"/>
              <a:buAutoNum type="arabicPeriod"/>
            </a:pPr>
            <a:r>
              <a:rPr lang="en-US" sz="2800" dirty="0" smtClean="0">
                <a:solidFill>
                  <a:schemeClr val="accent6"/>
                </a:solidFill>
                <a:sym typeface="Arial"/>
              </a:rPr>
              <a:t>Cloud Native 101 Review</a:t>
            </a:r>
          </a:p>
          <a:p>
            <a:pPr marL="514350" lvl="0" indent="-514350">
              <a:buClr>
                <a:srgbClr val="008774"/>
              </a:buClr>
              <a:buFont typeface="+mj-lt"/>
              <a:buAutoNum type="arabicPeriod"/>
            </a:pPr>
            <a:r>
              <a:rPr lang="en-US" sz="2800" dirty="0" smtClean="0">
                <a:solidFill>
                  <a:schemeClr val="accent6"/>
                </a:solidFill>
                <a:sym typeface="Arial"/>
              </a:rPr>
              <a:t>Boeing </a:t>
            </a:r>
            <a:r>
              <a:rPr lang="en-US" sz="2800" dirty="0" smtClean="0">
                <a:solidFill>
                  <a:schemeClr val="accent6"/>
                </a:solidFill>
                <a:sym typeface="Arial"/>
              </a:rPr>
              <a:t>Cloud Foundry</a:t>
            </a:r>
            <a:endParaRPr lang="en-US" sz="2800" dirty="0">
              <a:solidFill>
                <a:schemeClr val="accent6"/>
              </a:solidFill>
              <a:sym typeface="Arial"/>
            </a:endParaRPr>
          </a:p>
        </p:txBody>
      </p:sp>
      <p:sp>
        <p:nvSpPr>
          <p:cNvPr id="4" name="Slide Number Placeholder 1"/>
          <p:cNvSpPr>
            <a:spLocks noGrp="1"/>
          </p:cNvSpPr>
          <p:nvPr>
            <p:ph type="sldNum" sz="quarter" idx="12"/>
          </p:nvPr>
        </p:nvSpPr>
        <p:spPr>
          <a:xfrm>
            <a:off x="48247" y="4848095"/>
            <a:ext cx="373338" cy="273844"/>
          </a:xfrm>
        </p:spPr>
        <p:txBody>
          <a:bodyPr/>
          <a:lstStyle/>
          <a:p>
            <a:fld id="{ADA07C09-8A41-3B46-A636-3955072BBB4F}" type="slidenum">
              <a:rPr lang="en-US" smtClean="0"/>
              <a:t>3</a:t>
            </a:fld>
            <a:endParaRPr lang="en-US" dirty="0"/>
          </a:p>
        </p:txBody>
      </p:sp>
    </p:spTree>
    <p:extLst>
      <p:ext uri="{BB962C8B-B14F-4D97-AF65-F5344CB8AC3E}">
        <p14:creationId xmlns:p14="http://schemas.microsoft.com/office/powerpoint/2010/main" val="20195031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smtClean="0">
                <a:solidFill>
                  <a:schemeClr val="accent1"/>
                </a:solidFill>
                <a:sym typeface="Arial"/>
              </a:rPr>
              <a:t>Workshop Agenda</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359241" y="968796"/>
            <a:ext cx="9078863" cy="3848609"/>
          </a:xfrm>
        </p:spPr>
        <p:txBody>
          <a:bodyPr/>
          <a:lstStyle/>
          <a:p>
            <a:pPr lvl="0">
              <a:buClr>
                <a:srgbClr val="008774"/>
              </a:buClr>
            </a:pPr>
            <a:r>
              <a:rPr lang="en-US" dirty="0">
                <a:solidFill>
                  <a:schemeClr val="bg1"/>
                </a:solidFill>
                <a:sym typeface="Arial"/>
              </a:rPr>
              <a:t>9:30 AM - 10:30 </a:t>
            </a:r>
            <a:r>
              <a:rPr lang="en-US" dirty="0" smtClean="0">
                <a:solidFill>
                  <a:schemeClr val="bg1"/>
                </a:solidFill>
                <a:sym typeface="Arial"/>
              </a:rPr>
              <a:t>AM    </a:t>
            </a:r>
            <a:r>
              <a:rPr lang="en-US" dirty="0" smtClean="0">
                <a:solidFill>
                  <a:schemeClr val="accent6"/>
                </a:solidFill>
                <a:sym typeface="Arial"/>
              </a:rPr>
              <a:t>Cloud </a:t>
            </a:r>
            <a:r>
              <a:rPr lang="en-US" dirty="0">
                <a:solidFill>
                  <a:schemeClr val="accent6"/>
                </a:solidFill>
                <a:sym typeface="Arial"/>
              </a:rPr>
              <a:t>Native </a:t>
            </a:r>
            <a:r>
              <a:rPr lang="en-US" dirty="0" smtClean="0">
                <a:solidFill>
                  <a:schemeClr val="accent6"/>
                </a:solidFill>
                <a:sym typeface="Arial"/>
              </a:rPr>
              <a:t>&amp; DD Design, </a:t>
            </a:r>
            <a:r>
              <a:rPr lang="en-US" dirty="0" err="1" smtClean="0">
                <a:solidFill>
                  <a:schemeClr val="accent6"/>
                </a:solidFill>
                <a:sym typeface="Arial"/>
              </a:rPr>
              <a:t>Microservices</a:t>
            </a:r>
            <a:endParaRPr lang="en-US" dirty="0" smtClean="0">
              <a:solidFill>
                <a:schemeClr val="accent6"/>
              </a:solidFill>
              <a:sym typeface="Arial"/>
            </a:endParaRPr>
          </a:p>
          <a:p>
            <a:pPr lvl="0">
              <a:buClr>
                <a:srgbClr val="008774"/>
              </a:buClr>
            </a:pPr>
            <a:endParaRPr lang="en-US" sz="900" dirty="0" smtClean="0">
              <a:solidFill>
                <a:schemeClr val="bg1"/>
              </a:solidFill>
              <a:sym typeface="Arial"/>
            </a:endParaRPr>
          </a:p>
          <a:p>
            <a:pPr lvl="0">
              <a:buClr>
                <a:srgbClr val="008774"/>
              </a:buClr>
            </a:pPr>
            <a:r>
              <a:rPr lang="en-US" dirty="0" smtClean="0">
                <a:solidFill>
                  <a:schemeClr val="bg1"/>
                </a:solidFill>
                <a:sym typeface="Arial"/>
              </a:rPr>
              <a:t>10</a:t>
            </a:r>
            <a:r>
              <a:rPr lang="en-US" dirty="0">
                <a:solidFill>
                  <a:schemeClr val="bg1"/>
                </a:solidFill>
                <a:sym typeface="Arial"/>
              </a:rPr>
              <a:t>:30 AM - 10:45 </a:t>
            </a:r>
            <a:r>
              <a:rPr lang="en-US" dirty="0" smtClean="0">
                <a:solidFill>
                  <a:schemeClr val="bg1"/>
                </a:solidFill>
                <a:sym typeface="Arial"/>
              </a:rPr>
              <a:t>AM  </a:t>
            </a:r>
            <a:r>
              <a:rPr lang="en-US" dirty="0" smtClean="0">
                <a:solidFill>
                  <a:srgbClr val="8064A2"/>
                </a:solidFill>
                <a:sym typeface="Arial"/>
              </a:rPr>
              <a:t>Break</a:t>
            </a:r>
            <a:endParaRPr lang="en-US" dirty="0">
              <a:solidFill>
                <a:srgbClr val="8064A2"/>
              </a:solidFill>
              <a:sym typeface="Arial"/>
            </a:endParaRPr>
          </a:p>
          <a:p>
            <a:pPr lvl="0">
              <a:buClr>
                <a:srgbClr val="008774"/>
              </a:buClr>
            </a:pPr>
            <a:endParaRPr lang="en-US" sz="900" dirty="0" smtClean="0">
              <a:solidFill>
                <a:schemeClr val="bg1"/>
              </a:solidFill>
              <a:sym typeface="Arial"/>
            </a:endParaRPr>
          </a:p>
          <a:p>
            <a:pPr lvl="0">
              <a:buClr>
                <a:srgbClr val="008774"/>
              </a:buClr>
            </a:pPr>
            <a:r>
              <a:rPr lang="en-US" dirty="0" smtClean="0">
                <a:solidFill>
                  <a:schemeClr val="bg1"/>
                </a:solidFill>
                <a:sym typeface="Arial"/>
              </a:rPr>
              <a:t>10</a:t>
            </a:r>
            <a:r>
              <a:rPr lang="en-US" dirty="0">
                <a:solidFill>
                  <a:schemeClr val="bg1"/>
                </a:solidFill>
                <a:sym typeface="Arial"/>
              </a:rPr>
              <a:t>:45 AM - 12:00 </a:t>
            </a:r>
            <a:r>
              <a:rPr lang="en-US" dirty="0" smtClean="0">
                <a:solidFill>
                  <a:schemeClr val="bg1"/>
                </a:solidFill>
                <a:sym typeface="Arial"/>
              </a:rPr>
              <a:t>PM  </a:t>
            </a:r>
            <a:r>
              <a:rPr lang="en-US" dirty="0" smtClean="0">
                <a:solidFill>
                  <a:srgbClr val="F79646"/>
                </a:solidFill>
                <a:sym typeface="Arial"/>
              </a:rPr>
              <a:t>Introducing </a:t>
            </a:r>
            <a:r>
              <a:rPr lang="en-US" dirty="0">
                <a:solidFill>
                  <a:srgbClr val="F79646"/>
                </a:solidFill>
                <a:sym typeface="Arial"/>
              </a:rPr>
              <a:t>Spring Boot</a:t>
            </a:r>
          </a:p>
          <a:p>
            <a:pPr lvl="0">
              <a:buClr>
                <a:srgbClr val="008774"/>
              </a:buClr>
            </a:pPr>
            <a:r>
              <a:rPr lang="en-US" dirty="0" smtClean="0">
                <a:solidFill>
                  <a:schemeClr val="bg1"/>
                </a:solidFill>
                <a:sym typeface="Arial"/>
              </a:rPr>
              <a:t>                                   </a:t>
            </a:r>
            <a:r>
              <a:rPr lang="en-US" dirty="0" smtClean="0">
                <a:solidFill>
                  <a:schemeClr val="accent3"/>
                </a:solidFill>
                <a:sym typeface="Arial"/>
              </a:rPr>
              <a:t> Lab </a:t>
            </a:r>
            <a:r>
              <a:rPr lang="en-US" dirty="0">
                <a:solidFill>
                  <a:schemeClr val="accent3"/>
                </a:solidFill>
                <a:sym typeface="Arial"/>
              </a:rPr>
              <a:t>1: Building A Spring Boot Application</a:t>
            </a:r>
          </a:p>
          <a:p>
            <a:pPr lvl="0">
              <a:buClr>
                <a:srgbClr val="008774"/>
              </a:buClr>
            </a:pPr>
            <a:r>
              <a:rPr lang="en-US" dirty="0" smtClean="0">
                <a:solidFill>
                  <a:schemeClr val="bg1"/>
                </a:solidFill>
                <a:sym typeface="Arial"/>
              </a:rPr>
              <a:t>                                    </a:t>
            </a:r>
            <a:r>
              <a:rPr lang="en-US" dirty="0" smtClean="0">
                <a:solidFill>
                  <a:srgbClr val="F79646"/>
                </a:solidFill>
                <a:sym typeface="Arial"/>
              </a:rPr>
              <a:t>Polyglot </a:t>
            </a:r>
            <a:r>
              <a:rPr lang="en-US" dirty="0">
                <a:solidFill>
                  <a:srgbClr val="F79646"/>
                </a:solidFill>
                <a:sym typeface="Arial"/>
              </a:rPr>
              <a:t>Persistence with Spring Data REST</a:t>
            </a:r>
          </a:p>
          <a:p>
            <a:pPr lvl="0">
              <a:buClr>
                <a:srgbClr val="008774"/>
              </a:buClr>
            </a:pPr>
            <a:r>
              <a:rPr lang="en-US" dirty="0" smtClean="0">
                <a:solidFill>
                  <a:schemeClr val="bg1"/>
                </a:solidFill>
                <a:sym typeface="Arial"/>
              </a:rPr>
              <a:t>                                    </a:t>
            </a:r>
            <a:r>
              <a:rPr lang="en-US" dirty="0" smtClean="0">
                <a:solidFill>
                  <a:srgbClr val="9BBB59"/>
                </a:solidFill>
                <a:sym typeface="Arial"/>
              </a:rPr>
              <a:t>Lab </a:t>
            </a:r>
            <a:r>
              <a:rPr lang="en-US" dirty="0">
                <a:solidFill>
                  <a:srgbClr val="9BBB59"/>
                </a:solidFill>
                <a:sym typeface="Arial"/>
              </a:rPr>
              <a:t>2: Adding Persistence to Boot </a:t>
            </a:r>
            <a:r>
              <a:rPr lang="en-US" dirty="0" smtClean="0">
                <a:solidFill>
                  <a:srgbClr val="9BBB59"/>
                </a:solidFill>
                <a:sym typeface="Arial"/>
              </a:rPr>
              <a:t>Application</a:t>
            </a:r>
            <a:endParaRPr lang="en-US" dirty="0">
              <a:solidFill>
                <a:srgbClr val="9BBB59"/>
              </a:solidFill>
              <a:sym typeface="Arial"/>
            </a:endParaRPr>
          </a:p>
          <a:p>
            <a:pPr lvl="0">
              <a:buClr>
                <a:srgbClr val="008774"/>
              </a:buClr>
            </a:pPr>
            <a:endParaRPr lang="en-US" sz="900" dirty="0">
              <a:solidFill>
                <a:schemeClr val="bg1"/>
              </a:solidFill>
              <a:sym typeface="Arial"/>
            </a:endParaRPr>
          </a:p>
          <a:p>
            <a:pPr lvl="0">
              <a:buClr>
                <a:srgbClr val="008774"/>
              </a:buClr>
            </a:pPr>
            <a:r>
              <a:rPr lang="en-US" dirty="0">
                <a:solidFill>
                  <a:schemeClr val="bg1"/>
                </a:solidFill>
                <a:sym typeface="Arial"/>
              </a:rPr>
              <a:t>12:00 PM - 12:45 </a:t>
            </a:r>
            <a:r>
              <a:rPr lang="en-US" dirty="0" smtClean="0">
                <a:solidFill>
                  <a:schemeClr val="bg1"/>
                </a:solidFill>
                <a:sym typeface="Arial"/>
              </a:rPr>
              <a:t>PM  </a:t>
            </a:r>
            <a:r>
              <a:rPr lang="en-US" dirty="0">
                <a:solidFill>
                  <a:srgbClr val="8064A2"/>
                </a:solidFill>
                <a:sym typeface="Arial"/>
              </a:rPr>
              <a:t>L</a:t>
            </a:r>
            <a:r>
              <a:rPr lang="en-US" dirty="0" smtClean="0">
                <a:solidFill>
                  <a:srgbClr val="8064A2"/>
                </a:solidFill>
                <a:sym typeface="Arial"/>
              </a:rPr>
              <a:t>unch</a:t>
            </a:r>
            <a:endParaRPr lang="en-US" dirty="0">
              <a:solidFill>
                <a:srgbClr val="8064A2"/>
              </a:solidFill>
              <a:sym typeface="Arial"/>
            </a:endParaRPr>
          </a:p>
          <a:p>
            <a:pPr lvl="0">
              <a:buClr>
                <a:srgbClr val="008774"/>
              </a:buClr>
            </a:pPr>
            <a:endParaRPr lang="en-US" sz="900" dirty="0">
              <a:solidFill>
                <a:schemeClr val="bg1"/>
              </a:solidFill>
              <a:sym typeface="Arial"/>
            </a:endParaRPr>
          </a:p>
          <a:p>
            <a:pPr lvl="0">
              <a:buClr>
                <a:srgbClr val="008774"/>
              </a:buClr>
            </a:pPr>
            <a:r>
              <a:rPr lang="en-US" dirty="0">
                <a:solidFill>
                  <a:schemeClr val="bg1"/>
                </a:solidFill>
                <a:sym typeface="Arial"/>
              </a:rPr>
              <a:t>12:45 PM - 1:30 </a:t>
            </a:r>
            <a:r>
              <a:rPr lang="en-US" dirty="0" smtClean="0">
                <a:solidFill>
                  <a:schemeClr val="bg1"/>
                </a:solidFill>
                <a:sym typeface="Arial"/>
              </a:rPr>
              <a:t>PM    </a:t>
            </a:r>
            <a:r>
              <a:rPr lang="en-US" dirty="0" smtClean="0">
                <a:solidFill>
                  <a:srgbClr val="F79646"/>
                </a:solidFill>
                <a:sym typeface="Arial"/>
              </a:rPr>
              <a:t>Advancing </a:t>
            </a:r>
            <a:r>
              <a:rPr lang="en-US" dirty="0">
                <a:solidFill>
                  <a:srgbClr val="F79646"/>
                </a:solidFill>
                <a:sym typeface="Arial"/>
              </a:rPr>
              <a:t>Spring Boot with Actuator and </a:t>
            </a:r>
            <a:r>
              <a:rPr lang="en-US" dirty="0" smtClean="0">
                <a:solidFill>
                  <a:srgbClr val="F79646"/>
                </a:solidFill>
                <a:sym typeface="Arial"/>
              </a:rPr>
              <a:t>Profiles</a:t>
            </a:r>
            <a:endParaRPr lang="en-US" dirty="0">
              <a:solidFill>
                <a:srgbClr val="F79646"/>
              </a:solidFill>
              <a:sym typeface="Arial"/>
            </a:endParaRPr>
          </a:p>
          <a:p>
            <a:pPr lvl="0">
              <a:buClr>
                <a:srgbClr val="008774"/>
              </a:buClr>
            </a:pPr>
            <a:r>
              <a:rPr lang="en-US" dirty="0" smtClean="0">
                <a:solidFill>
                  <a:schemeClr val="bg1"/>
                </a:solidFill>
                <a:sym typeface="Arial"/>
              </a:rPr>
              <a:t>                                   </a:t>
            </a:r>
            <a:r>
              <a:rPr lang="en-US" dirty="0" smtClean="0">
                <a:solidFill>
                  <a:srgbClr val="9BBB59"/>
                </a:solidFill>
                <a:sym typeface="Arial"/>
              </a:rPr>
              <a:t> Lab </a:t>
            </a:r>
            <a:r>
              <a:rPr lang="en-US" dirty="0">
                <a:solidFill>
                  <a:srgbClr val="9BBB59"/>
                </a:solidFill>
                <a:sym typeface="Arial"/>
              </a:rPr>
              <a:t>3: Enhancing Boot Application with Metrics</a:t>
            </a:r>
            <a:endParaRPr lang="en-US" dirty="0" smtClean="0">
              <a:solidFill>
                <a:srgbClr val="9BBB59"/>
              </a:solidFill>
              <a:sym typeface="Arial"/>
            </a:endParaRPr>
          </a:p>
        </p:txBody>
      </p:sp>
      <p:sp>
        <p:nvSpPr>
          <p:cNvPr id="4" name="Slide Number Placeholder 1"/>
          <p:cNvSpPr>
            <a:spLocks noGrp="1"/>
          </p:cNvSpPr>
          <p:nvPr>
            <p:ph type="sldNum" sz="quarter" idx="12"/>
          </p:nvPr>
        </p:nvSpPr>
        <p:spPr>
          <a:xfrm>
            <a:off x="48247" y="4848095"/>
            <a:ext cx="373338" cy="273844"/>
          </a:xfrm>
        </p:spPr>
        <p:txBody>
          <a:bodyPr/>
          <a:lstStyle/>
          <a:p>
            <a:fld id="{ADA07C09-8A41-3B46-A636-3955072BBB4F}" type="slidenum">
              <a:rPr lang="en-US" smtClean="0"/>
              <a:t>4</a:t>
            </a:fld>
            <a:endParaRPr lang="en-US" dirty="0"/>
          </a:p>
        </p:txBody>
      </p:sp>
    </p:spTree>
    <p:extLst>
      <p:ext uri="{BB962C8B-B14F-4D97-AF65-F5344CB8AC3E}">
        <p14:creationId xmlns:p14="http://schemas.microsoft.com/office/powerpoint/2010/main" val="34533531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dirty="0" smtClean="0">
                <a:solidFill>
                  <a:schemeClr val="accent1"/>
                </a:solidFill>
                <a:sym typeface="Arial"/>
              </a:rPr>
              <a:t>Workshop Agenda</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359241" y="968796"/>
            <a:ext cx="9078863" cy="3848609"/>
          </a:xfrm>
        </p:spPr>
        <p:txBody>
          <a:bodyPr/>
          <a:lstStyle/>
          <a:p>
            <a:pPr lvl="0">
              <a:buClr>
                <a:srgbClr val="008774"/>
              </a:buClr>
            </a:pPr>
            <a:r>
              <a:rPr lang="en-US" dirty="0">
                <a:solidFill>
                  <a:schemeClr val="bg1"/>
                </a:solidFill>
                <a:sym typeface="Arial"/>
              </a:rPr>
              <a:t>1:30 PM - 2:45 </a:t>
            </a:r>
            <a:r>
              <a:rPr lang="en-US" dirty="0" smtClean="0">
                <a:solidFill>
                  <a:schemeClr val="bg1"/>
                </a:solidFill>
                <a:sym typeface="Arial"/>
              </a:rPr>
              <a:t>PM      </a:t>
            </a:r>
            <a:r>
              <a:rPr lang="en-US" dirty="0" smtClean="0">
                <a:solidFill>
                  <a:schemeClr val="accent6"/>
                </a:solidFill>
                <a:sym typeface="Arial"/>
              </a:rPr>
              <a:t>Introducing </a:t>
            </a:r>
            <a:r>
              <a:rPr lang="en-US" dirty="0">
                <a:solidFill>
                  <a:schemeClr val="accent6"/>
                </a:solidFill>
                <a:sym typeface="Arial"/>
              </a:rPr>
              <a:t>Spring Cloud </a:t>
            </a:r>
            <a:r>
              <a:rPr lang="en-US" dirty="0" smtClean="0">
                <a:solidFill>
                  <a:schemeClr val="accent6"/>
                </a:solidFill>
                <a:sym typeface="Arial"/>
              </a:rPr>
              <a:t>Netflix</a:t>
            </a:r>
          </a:p>
          <a:p>
            <a:pPr lvl="0">
              <a:buClr>
                <a:srgbClr val="008774"/>
              </a:buClr>
            </a:pPr>
            <a:r>
              <a:rPr lang="en-US" dirty="0" smtClean="0">
                <a:solidFill>
                  <a:schemeClr val="accent6"/>
                </a:solidFill>
                <a:sym typeface="Arial"/>
              </a:rPr>
              <a:t>                                    Spring </a:t>
            </a:r>
            <a:r>
              <a:rPr lang="en-US" dirty="0">
                <a:solidFill>
                  <a:schemeClr val="accent6"/>
                </a:solidFill>
                <a:sym typeface="Arial"/>
              </a:rPr>
              <a:t>Cloud </a:t>
            </a:r>
            <a:r>
              <a:rPr lang="en-US" dirty="0" err="1" smtClean="0">
                <a:solidFill>
                  <a:schemeClr val="accent6"/>
                </a:solidFill>
                <a:sym typeface="Arial"/>
              </a:rPr>
              <a:t>Config</a:t>
            </a:r>
            <a:endParaRPr lang="en-US" dirty="0">
              <a:solidFill>
                <a:schemeClr val="accent6"/>
              </a:solidFill>
              <a:sym typeface="Arial"/>
            </a:endParaRPr>
          </a:p>
          <a:p>
            <a:pPr lvl="0">
              <a:buClr>
                <a:srgbClr val="008774"/>
              </a:buClr>
            </a:pPr>
            <a:r>
              <a:rPr lang="en-US" dirty="0" smtClean="0">
                <a:solidFill>
                  <a:srgbClr val="9BBB59"/>
                </a:solidFill>
                <a:sym typeface="Arial"/>
              </a:rPr>
              <a:t>                                    Lab </a:t>
            </a:r>
            <a:r>
              <a:rPr lang="en-US" dirty="0">
                <a:solidFill>
                  <a:srgbClr val="9BBB59"/>
                </a:solidFill>
                <a:sym typeface="Arial"/>
              </a:rPr>
              <a:t>4: Introducing Spring Cloud into Boot </a:t>
            </a:r>
            <a:r>
              <a:rPr lang="en-US" dirty="0" smtClean="0">
                <a:solidFill>
                  <a:srgbClr val="9BBB59"/>
                </a:solidFill>
                <a:sym typeface="Arial"/>
              </a:rPr>
              <a:t>Application</a:t>
            </a:r>
            <a:endParaRPr lang="en-US" dirty="0">
              <a:solidFill>
                <a:srgbClr val="9BBB59"/>
              </a:solidFill>
              <a:sym typeface="Arial"/>
            </a:endParaRPr>
          </a:p>
          <a:p>
            <a:pPr lvl="0">
              <a:buClr>
                <a:srgbClr val="008774"/>
              </a:buClr>
            </a:pPr>
            <a:endParaRPr lang="en-US" sz="900" dirty="0">
              <a:solidFill>
                <a:srgbClr val="9BBB59"/>
              </a:solidFill>
              <a:sym typeface="Arial"/>
            </a:endParaRPr>
          </a:p>
          <a:p>
            <a:pPr lvl="0">
              <a:buClr>
                <a:srgbClr val="008774"/>
              </a:buClr>
            </a:pPr>
            <a:r>
              <a:rPr lang="en-US" dirty="0">
                <a:solidFill>
                  <a:srgbClr val="FFFFFF"/>
                </a:solidFill>
                <a:sym typeface="Arial"/>
              </a:rPr>
              <a:t>2:45 PM - 3:00 </a:t>
            </a:r>
            <a:r>
              <a:rPr lang="en-US" dirty="0" smtClean="0">
                <a:solidFill>
                  <a:srgbClr val="FFFFFF"/>
                </a:solidFill>
                <a:sym typeface="Arial"/>
              </a:rPr>
              <a:t>PM      </a:t>
            </a:r>
            <a:r>
              <a:rPr lang="en-US" dirty="0" smtClean="0">
                <a:solidFill>
                  <a:schemeClr val="accent4"/>
                </a:solidFill>
                <a:sym typeface="Arial"/>
              </a:rPr>
              <a:t>Break</a:t>
            </a:r>
            <a:endParaRPr lang="en-US" dirty="0">
              <a:solidFill>
                <a:schemeClr val="accent4"/>
              </a:solidFill>
              <a:sym typeface="Arial"/>
            </a:endParaRPr>
          </a:p>
          <a:p>
            <a:pPr lvl="0">
              <a:buClr>
                <a:srgbClr val="008774"/>
              </a:buClr>
            </a:pPr>
            <a:endParaRPr lang="en-US" sz="900" dirty="0">
              <a:solidFill>
                <a:srgbClr val="9BBB59"/>
              </a:solidFill>
              <a:sym typeface="Arial"/>
            </a:endParaRPr>
          </a:p>
          <a:p>
            <a:pPr lvl="0">
              <a:buClr>
                <a:srgbClr val="008774"/>
              </a:buClr>
            </a:pPr>
            <a:r>
              <a:rPr lang="en-US" dirty="0">
                <a:solidFill>
                  <a:srgbClr val="FFFFFF"/>
                </a:solidFill>
                <a:sym typeface="Arial"/>
              </a:rPr>
              <a:t>3:00 PM - 3:45 </a:t>
            </a:r>
            <a:r>
              <a:rPr lang="en-US" dirty="0" smtClean="0">
                <a:solidFill>
                  <a:srgbClr val="FFFFFF"/>
                </a:solidFill>
                <a:sym typeface="Arial"/>
              </a:rPr>
              <a:t>PM      </a:t>
            </a:r>
            <a:r>
              <a:rPr lang="en-US" dirty="0" smtClean="0">
                <a:solidFill>
                  <a:srgbClr val="F79646"/>
                </a:solidFill>
                <a:sym typeface="Arial"/>
              </a:rPr>
              <a:t>Spring </a:t>
            </a:r>
            <a:r>
              <a:rPr lang="en-US" dirty="0">
                <a:solidFill>
                  <a:srgbClr val="F79646"/>
                </a:solidFill>
                <a:sym typeface="Arial"/>
              </a:rPr>
              <a:t>Cloud Netflix - Service Discovery &amp; Load </a:t>
            </a:r>
            <a:r>
              <a:rPr lang="en-US" dirty="0" smtClean="0">
                <a:solidFill>
                  <a:srgbClr val="F79646"/>
                </a:solidFill>
                <a:sym typeface="Arial"/>
              </a:rPr>
              <a:t>Balancing</a:t>
            </a:r>
            <a:endParaRPr lang="en-US" sz="900" dirty="0">
              <a:solidFill>
                <a:srgbClr val="F79646"/>
              </a:solidFill>
              <a:sym typeface="Arial"/>
            </a:endParaRPr>
          </a:p>
          <a:p>
            <a:pPr lvl="0">
              <a:buClr>
                <a:srgbClr val="008774"/>
              </a:buClr>
            </a:pPr>
            <a:r>
              <a:rPr lang="en-US" dirty="0" smtClean="0">
                <a:solidFill>
                  <a:srgbClr val="9BBB59"/>
                </a:solidFill>
                <a:sym typeface="Arial"/>
              </a:rPr>
              <a:t>                                    Lab </a:t>
            </a:r>
            <a:r>
              <a:rPr lang="en-US" dirty="0">
                <a:solidFill>
                  <a:srgbClr val="9BBB59"/>
                </a:solidFill>
                <a:sym typeface="Arial"/>
              </a:rPr>
              <a:t>5: </a:t>
            </a:r>
            <a:r>
              <a:rPr lang="en-US" dirty="0" err="1">
                <a:solidFill>
                  <a:srgbClr val="9BBB59"/>
                </a:solidFill>
                <a:sym typeface="Arial"/>
              </a:rPr>
              <a:t>Microservice</a:t>
            </a:r>
            <a:r>
              <a:rPr lang="en-US" dirty="0">
                <a:solidFill>
                  <a:srgbClr val="9BBB59"/>
                </a:solidFill>
                <a:sym typeface="Arial"/>
              </a:rPr>
              <a:t> Service </a:t>
            </a:r>
            <a:r>
              <a:rPr lang="en-US" dirty="0" smtClean="0">
                <a:solidFill>
                  <a:srgbClr val="9BBB59"/>
                </a:solidFill>
                <a:sym typeface="Arial"/>
              </a:rPr>
              <a:t>Discovery </a:t>
            </a:r>
            <a:r>
              <a:rPr lang="en-US" dirty="0">
                <a:solidFill>
                  <a:srgbClr val="9BBB59"/>
                </a:solidFill>
                <a:sym typeface="Arial"/>
              </a:rPr>
              <a:t>and Load </a:t>
            </a:r>
            <a:r>
              <a:rPr lang="en-US" dirty="0" smtClean="0">
                <a:solidFill>
                  <a:srgbClr val="9BBB59"/>
                </a:solidFill>
                <a:sym typeface="Arial"/>
              </a:rPr>
              <a:t>Balancing</a:t>
            </a:r>
            <a:endParaRPr lang="en-US" dirty="0">
              <a:solidFill>
                <a:srgbClr val="9BBB59"/>
              </a:solidFill>
              <a:sym typeface="Arial"/>
            </a:endParaRPr>
          </a:p>
          <a:p>
            <a:pPr lvl="0">
              <a:buClr>
                <a:srgbClr val="008774"/>
              </a:buClr>
            </a:pPr>
            <a:endParaRPr lang="en-US" sz="900" dirty="0" smtClean="0">
              <a:solidFill>
                <a:srgbClr val="9BBB59"/>
              </a:solidFill>
              <a:sym typeface="Arial"/>
            </a:endParaRPr>
          </a:p>
          <a:p>
            <a:pPr lvl="0">
              <a:buClr>
                <a:srgbClr val="008774"/>
              </a:buClr>
            </a:pPr>
            <a:r>
              <a:rPr lang="en-US" dirty="0" smtClean="0">
                <a:solidFill>
                  <a:srgbClr val="FFFFFF"/>
                </a:solidFill>
                <a:sym typeface="Arial"/>
              </a:rPr>
              <a:t>3</a:t>
            </a:r>
            <a:r>
              <a:rPr lang="en-US" dirty="0">
                <a:solidFill>
                  <a:srgbClr val="FFFFFF"/>
                </a:solidFill>
                <a:sym typeface="Arial"/>
              </a:rPr>
              <a:t>:45 PM - 4:30 </a:t>
            </a:r>
            <a:r>
              <a:rPr lang="en-US" dirty="0" smtClean="0">
                <a:solidFill>
                  <a:srgbClr val="FFFFFF"/>
                </a:solidFill>
                <a:sym typeface="Arial"/>
              </a:rPr>
              <a:t>PM      </a:t>
            </a:r>
            <a:r>
              <a:rPr lang="en-US" dirty="0" smtClean="0">
                <a:solidFill>
                  <a:srgbClr val="F79646"/>
                </a:solidFill>
                <a:sym typeface="Arial"/>
              </a:rPr>
              <a:t>Spring </a:t>
            </a:r>
            <a:r>
              <a:rPr lang="en-US" dirty="0">
                <a:solidFill>
                  <a:srgbClr val="F79646"/>
                </a:solidFill>
                <a:sym typeface="Arial"/>
              </a:rPr>
              <a:t>Cloud Netflix - Circuit </a:t>
            </a:r>
            <a:r>
              <a:rPr lang="en-US" dirty="0" smtClean="0">
                <a:solidFill>
                  <a:srgbClr val="F79646"/>
                </a:solidFill>
                <a:sym typeface="Arial"/>
              </a:rPr>
              <a:t>Breakers</a:t>
            </a:r>
            <a:endParaRPr lang="en-US" sz="900" dirty="0">
              <a:solidFill>
                <a:srgbClr val="F79646"/>
              </a:solidFill>
              <a:sym typeface="Arial"/>
            </a:endParaRPr>
          </a:p>
          <a:p>
            <a:pPr lvl="0">
              <a:buClr>
                <a:srgbClr val="008774"/>
              </a:buClr>
            </a:pPr>
            <a:r>
              <a:rPr lang="en-US" dirty="0" smtClean="0">
                <a:solidFill>
                  <a:srgbClr val="9BBB59"/>
                </a:solidFill>
                <a:sym typeface="Arial"/>
              </a:rPr>
              <a:t>                                    Lab </a:t>
            </a:r>
            <a:r>
              <a:rPr lang="en-US" dirty="0">
                <a:solidFill>
                  <a:srgbClr val="9BBB59"/>
                </a:solidFill>
                <a:sym typeface="Arial"/>
              </a:rPr>
              <a:t>6: </a:t>
            </a:r>
            <a:r>
              <a:rPr lang="en-US" dirty="0" err="1">
                <a:solidFill>
                  <a:srgbClr val="9BBB59"/>
                </a:solidFill>
                <a:sym typeface="Arial"/>
              </a:rPr>
              <a:t>Microservice</a:t>
            </a:r>
            <a:r>
              <a:rPr lang="en-US" dirty="0">
                <a:solidFill>
                  <a:srgbClr val="9BBB59"/>
                </a:solidFill>
                <a:sym typeface="Arial"/>
              </a:rPr>
              <a:t> Fault Tolerance with Circuit </a:t>
            </a:r>
            <a:r>
              <a:rPr lang="en-US" dirty="0" smtClean="0">
                <a:solidFill>
                  <a:srgbClr val="9BBB59"/>
                </a:solidFill>
                <a:sym typeface="Arial"/>
              </a:rPr>
              <a:t>Breakers</a:t>
            </a:r>
            <a:endParaRPr lang="en-US" dirty="0">
              <a:solidFill>
                <a:srgbClr val="9BBB59"/>
              </a:solidFill>
              <a:sym typeface="Arial"/>
            </a:endParaRPr>
          </a:p>
          <a:p>
            <a:pPr lvl="0">
              <a:buClr>
                <a:srgbClr val="008774"/>
              </a:buClr>
            </a:pPr>
            <a:endParaRPr lang="en-US" sz="900" dirty="0">
              <a:solidFill>
                <a:srgbClr val="9BBB59"/>
              </a:solidFill>
              <a:sym typeface="Arial"/>
            </a:endParaRPr>
          </a:p>
          <a:p>
            <a:pPr lvl="0">
              <a:buClr>
                <a:srgbClr val="008774"/>
              </a:buClr>
            </a:pPr>
            <a:r>
              <a:rPr lang="en-US" dirty="0">
                <a:solidFill>
                  <a:schemeClr val="bg1"/>
                </a:solidFill>
                <a:sym typeface="Arial"/>
              </a:rPr>
              <a:t>4:30 </a:t>
            </a:r>
            <a:r>
              <a:rPr lang="en-US" dirty="0" smtClean="0">
                <a:solidFill>
                  <a:schemeClr val="bg1"/>
                </a:solidFill>
                <a:sym typeface="Arial"/>
              </a:rPr>
              <a:t>PM                       </a:t>
            </a:r>
            <a:r>
              <a:rPr lang="en-US" dirty="0" smtClean="0">
                <a:solidFill>
                  <a:srgbClr val="8064A2"/>
                </a:solidFill>
                <a:sym typeface="Arial"/>
              </a:rPr>
              <a:t>Wrap</a:t>
            </a:r>
            <a:r>
              <a:rPr lang="en-US" dirty="0">
                <a:solidFill>
                  <a:srgbClr val="8064A2"/>
                </a:solidFill>
                <a:sym typeface="Arial"/>
              </a:rPr>
              <a:t>-Up and Closing</a:t>
            </a:r>
            <a:endParaRPr lang="en-US" dirty="0" smtClean="0">
              <a:solidFill>
                <a:srgbClr val="8064A2"/>
              </a:solidFill>
              <a:sym typeface="Arial"/>
            </a:endParaRPr>
          </a:p>
        </p:txBody>
      </p:sp>
      <p:sp>
        <p:nvSpPr>
          <p:cNvPr id="4" name="Slide Number Placeholder 1"/>
          <p:cNvSpPr>
            <a:spLocks noGrp="1"/>
          </p:cNvSpPr>
          <p:nvPr>
            <p:ph type="sldNum" sz="quarter" idx="12"/>
          </p:nvPr>
        </p:nvSpPr>
        <p:spPr>
          <a:xfrm>
            <a:off x="48247" y="4848095"/>
            <a:ext cx="373338" cy="273844"/>
          </a:xfrm>
        </p:spPr>
        <p:txBody>
          <a:bodyPr/>
          <a:lstStyle/>
          <a:p>
            <a:fld id="{ADA07C09-8A41-3B46-A636-3955072BBB4F}" type="slidenum">
              <a:rPr lang="en-US" smtClean="0"/>
              <a:t>5</a:t>
            </a:fld>
            <a:endParaRPr lang="en-US" dirty="0"/>
          </a:p>
        </p:txBody>
      </p:sp>
    </p:spTree>
    <p:extLst>
      <p:ext uri="{BB962C8B-B14F-4D97-AF65-F5344CB8AC3E}">
        <p14:creationId xmlns:p14="http://schemas.microsoft.com/office/powerpoint/2010/main" val="460428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51"/>
          <p:cNvSpPr/>
          <p:nvPr/>
        </p:nvSpPr>
        <p:spPr>
          <a:xfrm>
            <a:off x="1" y="2724150"/>
            <a:ext cx="9143999" cy="2419349"/>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grpSp>
        <p:nvGrpSpPr>
          <p:cNvPr id="6" name="Group 5"/>
          <p:cNvGrpSpPr/>
          <p:nvPr/>
        </p:nvGrpSpPr>
        <p:grpSpPr>
          <a:xfrm>
            <a:off x="3048001" y="54678"/>
            <a:ext cx="3048000" cy="5076122"/>
            <a:chOff x="3048001" y="0"/>
            <a:chExt cx="3048000" cy="5143500"/>
          </a:xfrm>
        </p:grpSpPr>
        <p:cxnSp>
          <p:nvCxnSpPr>
            <p:cNvPr id="14" name="Straight Connector 13"/>
            <p:cNvCxnSpPr/>
            <p:nvPr/>
          </p:nvCxnSpPr>
          <p:spPr>
            <a:xfrm flipV="1">
              <a:off x="3048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096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087007" y="86653"/>
            <a:ext cx="2926444" cy="4806349"/>
            <a:chOff x="3087007" y="86653"/>
            <a:chExt cx="2926444" cy="4806349"/>
          </a:xfrm>
        </p:grpSpPr>
        <p:sp>
          <p:nvSpPr>
            <p:cNvPr id="11" name="TextBox 10"/>
            <p:cNvSpPr txBox="1"/>
            <p:nvPr/>
          </p:nvSpPr>
          <p:spPr>
            <a:xfrm>
              <a:off x="3087007" y="86653"/>
              <a:ext cx="2926444"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Continuous Delivery</a:t>
              </a:r>
              <a:endParaRPr lang="en-US" sz="2200" b="1" dirty="0">
                <a:solidFill>
                  <a:srgbClr val="00AE9E"/>
                </a:solidFill>
                <a:latin typeface="Georgia"/>
                <a:cs typeface="Georgia"/>
              </a:endParaRPr>
            </a:p>
          </p:txBody>
        </p:sp>
        <p:grpSp>
          <p:nvGrpSpPr>
            <p:cNvPr id="32" name="Group 31"/>
            <p:cNvGrpSpPr/>
            <p:nvPr/>
          </p:nvGrpSpPr>
          <p:grpSpPr>
            <a:xfrm>
              <a:off x="3087007" y="568935"/>
              <a:ext cx="2926444" cy="4324067"/>
              <a:chOff x="3087007" y="568935"/>
              <a:chExt cx="2926444" cy="4324067"/>
            </a:xfrm>
          </p:grpSpPr>
          <p:pic>
            <p:nvPicPr>
              <p:cNvPr id="13" name="Picture 12"/>
              <p:cNvPicPr>
                <a:picLocks noChangeAspect="1"/>
              </p:cNvPicPr>
              <p:nvPr/>
            </p:nvPicPr>
            <p:blipFill>
              <a:blip r:embed="rId3"/>
              <a:stretch>
                <a:fillRect/>
              </a:stretch>
            </p:blipFill>
            <p:spPr>
              <a:xfrm>
                <a:off x="3868369" y="1288557"/>
                <a:ext cx="1391710" cy="1338182"/>
              </a:xfrm>
              <a:prstGeom prst="rect">
                <a:avLst/>
              </a:prstGeom>
            </p:spPr>
          </p:pic>
          <p:sp>
            <p:nvSpPr>
              <p:cNvPr id="19" name="TextBox 18"/>
              <p:cNvSpPr txBox="1"/>
              <p:nvPr/>
            </p:nvSpPr>
            <p:spPr>
              <a:xfrm>
                <a:off x="3087007" y="568935"/>
                <a:ext cx="2926443" cy="561692"/>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Release once every 6 months</a:t>
                </a:r>
              </a:p>
              <a:p>
                <a:pPr algn="ctr">
                  <a:spcAft>
                    <a:spcPts val="300"/>
                  </a:spcAft>
                </a:pPr>
                <a:r>
                  <a:rPr lang="en-US" sz="1400" dirty="0" smtClean="0">
                    <a:solidFill>
                      <a:srgbClr val="D9D9D9"/>
                    </a:solidFill>
                    <a:latin typeface="Arial"/>
                    <a:cs typeface="Arial"/>
                  </a:rPr>
                  <a:t>More Bugs in production</a:t>
                </a:r>
                <a:endParaRPr lang="en-US" sz="1400" dirty="0">
                  <a:solidFill>
                    <a:srgbClr val="D9D9D9"/>
                  </a:solidFill>
                  <a:latin typeface="Georgia"/>
                  <a:cs typeface="Georgia"/>
                </a:endParaRPr>
              </a:p>
            </p:txBody>
          </p:sp>
          <p:pic>
            <p:nvPicPr>
              <p:cNvPr id="16" name="Picture 15"/>
              <p:cNvPicPr>
                <a:picLocks noChangeAspect="1"/>
              </p:cNvPicPr>
              <p:nvPr/>
            </p:nvPicPr>
            <p:blipFill>
              <a:blip r:embed="rId4"/>
              <a:stretch>
                <a:fillRect/>
              </a:stretch>
            </p:blipFill>
            <p:spPr>
              <a:xfrm>
                <a:off x="3694984" y="3321894"/>
                <a:ext cx="1790332" cy="1571108"/>
              </a:xfrm>
              <a:prstGeom prst="rect">
                <a:avLst/>
              </a:prstGeom>
            </p:spPr>
          </p:pic>
          <p:sp>
            <p:nvSpPr>
              <p:cNvPr id="20" name="TextBox 19"/>
              <p:cNvSpPr txBox="1"/>
              <p:nvPr/>
            </p:nvSpPr>
            <p:spPr>
              <a:xfrm>
                <a:off x="3087007" y="2729424"/>
                <a:ext cx="2926444" cy="592470"/>
              </a:xfrm>
              <a:prstGeom prst="rect">
                <a:avLst/>
              </a:prstGeom>
              <a:noFill/>
              <a:effectLst/>
            </p:spPr>
            <p:txBody>
              <a:bodyPr wrap="square" rtlCol="0">
                <a:spAutoFit/>
              </a:bodyPr>
              <a:lstStyle/>
              <a:p>
                <a:pPr algn="ctr">
                  <a:spcAft>
                    <a:spcPts val="300"/>
                  </a:spcAft>
                </a:pPr>
                <a:r>
                  <a:rPr lang="en-US" sz="1600" b="1" dirty="0" smtClean="0">
                    <a:solidFill>
                      <a:schemeClr val="bg1"/>
                    </a:solidFill>
                    <a:latin typeface="Arial"/>
                    <a:cs typeface="Arial"/>
                  </a:rPr>
                  <a:t>Release early and often</a:t>
                </a:r>
              </a:p>
              <a:p>
                <a:pPr algn="ctr">
                  <a:spcAft>
                    <a:spcPts val="300"/>
                  </a:spcAft>
                </a:pPr>
                <a:r>
                  <a:rPr lang="en-US" sz="1400" dirty="0" smtClean="0">
                    <a:solidFill>
                      <a:schemeClr val="bg1"/>
                    </a:solidFill>
                    <a:latin typeface="Arial"/>
                    <a:cs typeface="Arial"/>
                  </a:rPr>
                  <a:t>Higher Quality of Code</a:t>
                </a:r>
                <a:endParaRPr lang="en-US" sz="1400" dirty="0">
                  <a:solidFill>
                    <a:schemeClr val="bg1"/>
                  </a:solidFill>
                  <a:latin typeface="Georgia"/>
                  <a:cs typeface="Georgia"/>
                </a:endParaRPr>
              </a:p>
            </p:txBody>
          </p:sp>
        </p:grpSp>
      </p:grpSp>
      <p:grpSp>
        <p:nvGrpSpPr>
          <p:cNvPr id="2" name="Group 1"/>
          <p:cNvGrpSpPr/>
          <p:nvPr/>
        </p:nvGrpSpPr>
        <p:grpSpPr>
          <a:xfrm>
            <a:off x="1" y="67377"/>
            <a:ext cx="3048000" cy="4721071"/>
            <a:chOff x="1" y="67377"/>
            <a:chExt cx="3048000" cy="4721071"/>
          </a:xfrm>
        </p:grpSpPr>
        <p:sp>
          <p:nvSpPr>
            <p:cNvPr id="5" name="TextBox 4"/>
            <p:cNvSpPr txBox="1"/>
            <p:nvPr/>
          </p:nvSpPr>
          <p:spPr>
            <a:xfrm>
              <a:off x="440615" y="67377"/>
              <a:ext cx="2240982" cy="430887"/>
            </a:xfrm>
            <a:prstGeom prst="rect">
              <a:avLst/>
            </a:prstGeom>
            <a:noFill/>
            <a:effectLst/>
          </p:spPr>
          <p:txBody>
            <a:bodyPr wrap="square" rtlCol="0">
              <a:spAutoFit/>
            </a:bodyPr>
            <a:lstStyle/>
            <a:p>
              <a:pPr algn="ctr">
                <a:spcAft>
                  <a:spcPts val="300"/>
                </a:spcAft>
              </a:pPr>
              <a:r>
                <a:rPr lang="en-US" sz="2200" b="1" dirty="0" err="1" smtClean="0">
                  <a:solidFill>
                    <a:srgbClr val="00AE9E"/>
                  </a:solidFill>
                  <a:latin typeface="Arial"/>
                  <a:cs typeface="Arial"/>
                </a:rPr>
                <a:t>DevOPs</a:t>
              </a:r>
              <a:endParaRPr lang="en-US" sz="2200" b="1" dirty="0">
                <a:solidFill>
                  <a:srgbClr val="00AE9E"/>
                </a:solidFill>
                <a:latin typeface="Georgia"/>
                <a:cs typeface="Georgia"/>
              </a:endParaRPr>
            </a:p>
          </p:txBody>
        </p:sp>
        <p:grpSp>
          <p:nvGrpSpPr>
            <p:cNvPr id="31" name="Group 30"/>
            <p:cNvGrpSpPr/>
            <p:nvPr/>
          </p:nvGrpSpPr>
          <p:grpSpPr>
            <a:xfrm>
              <a:off x="1" y="568935"/>
              <a:ext cx="3048000" cy="4219513"/>
              <a:chOff x="1" y="568935"/>
              <a:chExt cx="3048000" cy="4219513"/>
            </a:xfrm>
          </p:grpSpPr>
          <p:sp>
            <p:nvSpPr>
              <p:cNvPr id="25" name="TextBox 24"/>
              <p:cNvSpPr txBox="1"/>
              <p:nvPr/>
            </p:nvSpPr>
            <p:spPr>
              <a:xfrm>
                <a:off x="1" y="568935"/>
                <a:ext cx="3048000" cy="777136"/>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Not my problem</a:t>
                </a:r>
              </a:p>
              <a:p>
                <a:pPr algn="ctr">
                  <a:spcAft>
                    <a:spcPts val="300"/>
                  </a:spcAft>
                </a:pPr>
                <a:r>
                  <a:rPr lang="en-US" sz="1400" dirty="0" smtClean="0">
                    <a:solidFill>
                      <a:srgbClr val="D9D9D9"/>
                    </a:solidFill>
                    <a:latin typeface="Arial"/>
                    <a:cs typeface="Arial"/>
                  </a:rPr>
                  <a:t>Separate tools, varied incentives, opaque process</a:t>
                </a:r>
                <a:endParaRPr lang="en-US" sz="1400" dirty="0">
                  <a:solidFill>
                    <a:srgbClr val="D9D9D9"/>
                  </a:solidFill>
                  <a:latin typeface="Georgia"/>
                  <a:cs typeface="Georgia"/>
                </a:endParaRPr>
              </a:p>
            </p:txBody>
          </p:sp>
          <p:sp>
            <p:nvSpPr>
              <p:cNvPr id="26" name="TextBox 25"/>
              <p:cNvSpPr txBox="1"/>
              <p:nvPr/>
            </p:nvSpPr>
            <p:spPr>
              <a:xfrm>
                <a:off x="1" y="2735319"/>
                <a:ext cx="2832022" cy="777136"/>
              </a:xfrm>
              <a:prstGeom prst="rect">
                <a:avLst/>
              </a:prstGeom>
              <a:noFill/>
              <a:effectLst/>
            </p:spPr>
            <p:txBody>
              <a:bodyPr wrap="square" rtlCol="0">
                <a:spAutoFit/>
              </a:bodyPr>
              <a:lstStyle/>
              <a:p>
                <a:pPr algn="ctr">
                  <a:spcAft>
                    <a:spcPts val="300"/>
                  </a:spcAft>
                </a:pPr>
                <a:r>
                  <a:rPr lang="en-US" sz="1400" b="1" dirty="0" smtClean="0">
                    <a:solidFill>
                      <a:schemeClr val="bg1"/>
                    </a:solidFill>
                    <a:latin typeface="Arial"/>
                    <a:cs typeface="Arial"/>
                  </a:rPr>
                  <a:t>Shared responsibility</a:t>
                </a:r>
              </a:p>
              <a:p>
                <a:pPr algn="ctr">
                  <a:spcAft>
                    <a:spcPts val="300"/>
                  </a:spcAft>
                </a:pPr>
                <a:r>
                  <a:rPr lang="en-US" sz="1400" dirty="0" smtClean="0">
                    <a:solidFill>
                      <a:schemeClr val="bg1"/>
                    </a:solidFill>
                    <a:latin typeface="Arial"/>
                    <a:cs typeface="Arial"/>
                  </a:rPr>
                  <a:t>Common incentives, tools, process and culture</a:t>
                </a:r>
                <a:endParaRPr lang="en-US" sz="1400" dirty="0">
                  <a:solidFill>
                    <a:schemeClr val="bg1"/>
                  </a:solidFill>
                  <a:latin typeface="Georgia"/>
                  <a:cs typeface="Georgia"/>
                </a:endParaRPr>
              </a:p>
            </p:txBody>
          </p:sp>
          <p:pic>
            <p:nvPicPr>
              <p:cNvPr id="28" name="Picture 27"/>
              <p:cNvPicPr>
                <a:picLocks noChangeAspect="1"/>
              </p:cNvPicPr>
              <p:nvPr/>
            </p:nvPicPr>
            <p:blipFill>
              <a:blip r:embed="rId5"/>
              <a:stretch>
                <a:fillRect/>
              </a:stretch>
            </p:blipFill>
            <p:spPr>
              <a:xfrm>
                <a:off x="809529" y="1376530"/>
                <a:ext cx="1477502" cy="1243490"/>
              </a:xfrm>
              <a:prstGeom prst="rect">
                <a:avLst/>
              </a:prstGeom>
            </p:spPr>
          </p:pic>
          <p:pic>
            <p:nvPicPr>
              <p:cNvPr id="29" name="Picture 28"/>
              <p:cNvPicPr>
                <a:picLocks noChangeAspect="1"/>
              </p:cNvPicPr>
              <p:nvPr/>
            </p:nvPicPr>
            <p:blipFill>
              <a:blip r:embed="rId6"/>
              <a:stretch>
                <a:fillRect/>
              </a:stretch>
            </p:blipFill>
            <p:spPr>
              <a:xfrm>
                <a:off x="586350" y="3825406"/>
                <a:ext cx="1926084" cy="963042"/>
              </a:xfrm>
              <a:prstGeom prst="rect">
                <a:avLst/>
              </a:prstGeom>
            </p:spPr>
          </p:pic>
        </p:grpSp>
      </p:grpSp>
      <p:grpSp>
        <p:nvGrpSpPr>
          <p:cNvPr id="8" name="Group 7"/>
          <p:cNvGrpSpPr/>
          <p:nvPr/>
        </p:nvGrpSpPr>
        <p:grpSpPr>
          <a:xfrm>
            <a:off x="6096001" y="86653"/>
            <a:ext cx="3047999" cy="4896873"/>
            <a:chOff x="6108701" y="86653"/>
            <a:chExt cx="3047999" cy="4896873"/>
          </a:xfrm>
        </p:grpSpPr>
        <p:sp>
          <p:nvSpPr>
            <p:cNvPr id="12" name="TextBox 11"/>
            <p:cNvSpPr txBox="1"/>
            <p:nvPr/>
          </p:nvSpPr>
          <p:spPr>
            <a:xfrm>
              <a:off x="6574750" y="86653"/>
              <a:ext cx="2240982"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Microservices</a:t>
              </a:r>
              <a:endParaRPr lang="en-US" sz="2200" b="1" dirty="0">
                <a:solidFill>
                  <a:srgbClr val="00AE9E"/>
                </a:solidFill>
                <a:latin typeface="Georgia"/>
                <a:cs typeface="Georgia"/>
              </a:endParaRPr>
            </a:p>
          </p:txBody>
        </p:sp>
        <p:grpSp>
          <p:nvGrpSpPr>
            <p:cNvPr id="33" name="Group 32"/>
            <p:cNvGrpSpPr/>
            <p:nvPr/>
          </p:nvGrpSpPr>
          <p:grpSpPr>
            <a:xfrm>
              <a:off x="6108701" y="568935"/>
              <a:ext cx="3047999" cy="4414591"/>
              <a:chOff x="6108701" y="568935"/>
              <a:chExt cx="3047999" cy="4414591"/>
            </a:xfrm>
          </p:grpSpPr>
          <p:sp>
            <p:nvSpPr>
              <p:cNvPr id="22" name="TextBox 21"/>
              <p:cNvSpPr txBox="1"/>
              <p:nvPr/>
            </p:nvSpPr>
            <p:spPr>
              <a:xfrm>
                <a:off x="6108701" y="568935"/>
                <a:ext cx="3047999" cy="561692"/>
              </a:xfrm>
              <a:prstGeom prst="rect">
                <a:avLst/>
              </a:prstGeom>
              <a:noFill/>
              <a:effectLst/>
            </p:spPr>
            <p:txBody>
              <a:bodyPr wrap="square" rtlCol="0">
                <a:spAutoFit/>
              </a:bodyPr>
              <a:lstStyle/>
              <a:p>
                <a:pPr algn="ctr">
                  <a:spcAft>
                    <a:spcPts val="300"/>
                  </a:spcAft>
                </a:pPr>
                <a:r>
                  <a:rPr lang="en-US" sz="1400" b="1" dirty="0" smtClean="0">
                    <a:solidFill>
                      <a:schemeClr val="bg1">
                        <a:lumMod val="85000"/>
                      </a:schemeClr>
                    </a:solidFill>
                    <a:latin typeface="Arial"/>
                    <a:cs typeface="Arial"/>
                  </a:rPr>
                  <a:t>Tightly coupled components</a:t>
                </a:r>
              </a:p>
              <a:p>
                <a:pPr algn="ctr">
                  <a:spcAft>
                    <a:spcPts val="300"/>
                  </a:spcAft>
                </a:pPr>
                <a:r>
                  <a:rPr lang="en-US" sz="1400" dirty="0" smtClean="0">
                    <a:solidFill>
                      <a:schemeClr val="bg1">
                        <a:lumMod val="85000"/>
                      </a:schemeClr>
                    </a:solidFill>
                    <a:latin typeface="Arial"/>
                    <a:cs typeface="Arial"/>
                  </a:rPr>
                  <a:t>Slow deployment cycles</a:t>
                </a:r>
                <a:endParaRPr lang="en-US" sz="1400" dirty="0">
                  <a:solidFill>
                    <a:schemeClr val="bg1">
                      <a:lumMod val="85000"/>
                    </a:schemeClr>
                  </a:solidFill>
                  <a:latin typeface="Georgia"/>
                  <a:cs typeface="Georgia"/>
                </a:endParaRPr>
              </a:p>
            </p:txBody>
          </p:sp>
          <p:pic>
            <p:nvPicPr>
              <p:cNvPr id="9" name="Picture 8"/>
              <p:cNvPicPr>
                <a:picLocks noChangeAspect="1"/>
              </p:cNvPicPr>
              <p:nvPr/>
            </p:nvPicPr>
            <p:blipFill>
              <a:blip r:embed="rId7"/>
              <a:stretch>
                <a:fillRect/>
              </a:stretch>
            </p:blipFill>
            <p:spPr>
              <a:xfrm>
                <a:off x="7119152" y="1346071"/>
                <a:ext cx="1182330" cy="1274760"/>
              </a:xfrm>
              <a:prstGeom prst="rect">
                <a:avLst/>
              </a:prstGeom>
            </p:spPr>
          </p:pic>
          <p:sp>
            <p:nvSpPr>
              <p:cNvPr id="23" name="TextBox 22"/>
              <p:cNvSpPr txBox="1"/>
              <p:nvPr/>
            </p:nvSpPr>
            <p:spPr>
              <a:xfrm>
                <a:off x="6108701" y="2748626"/>
                <a:ext cx="3047999" cy="623248"/>
              </a:xfrm>
              <a:prstGeom prst="rect">
                <a:avLst/>
              </a:prstGeom>
              <a:noFill/>
              <a:effectLst/>
            </p:spPr>
            <p:txBody>
              <a:bodyPr wrap="square" rtlCol="0">
                <a:spAutoFit/>
              </a:bodyPr>
              <a:lstStyle/>
              <a:p>
                <a:pPr algn="ctr">
                  <a:spcAft>
                    <a:spcPts val="300"/>
                  </a:spcAft>
                </a:pPr>
                <a:r>
                  <a:rPr lang="en-US" sz="1600" b="1" dirty="0" smtClean="0">
                    <a:solidFill>
                      <a:schemeClr val="bg1"/>
                    </a:solidFill>
                    <a:latin typeface="Arial"/>
                    <a:cs typeface="Arial"/>
                  </a:rPr>
                  <a:t>Loosely coupled components</a:t>
                </a:r>
              </a:p>
              <a:p>
                <a:pPr algn="ctr">
                  <a:spcAft>
                    <a:spcPts val="300"/>
                  </a:spcAft>
                </a:pPr>
                <a:r>
                  <a:rPr lang="en-US" sz="1600" dirty="0" smtClean="0">
                    <a:solidFill>
                      <a:schemeClr val="bg1"/>
                    </a:solidFill>
                    <a:latin typeface="Arial"/>
                    <a:cs typeface="Arial"/>
                  </a:rPr>
                  <a:t>Automated deployments</a:t>
                </a:r>
                <a:endParaRPr lang="en-US" sz="1600" dirty="0">
                  <a:solidFill>
                    <a:schemeClr val="bg1"/>
                  </a:solidFill>
                  <a:latin typeface="Georgia"/>
                  <a:cs typeface="Georgia"/>
                </a:endParaRPr>
              </a:p>
            </p:txBody>
          </p:sp>
          <p:pic>
            <p:nvPicPr>
              <p:cNvPr id="30" name="Picture 29"/>
              <p:cNvPicPr>
                <a:picLocks noChangeAspect="1"/>
              </p:cNvPicPr>
              <p:nvPr/>
            </p:nvPicPr>
            <p:blipFill>
              <a:blip r:embed="rId8"/>
              <a:stretch>
                <a:fillRect/>
              </a:stretch>
            </p:blipFill>
            <p:spPr>
              <a:xfrm rot="16200000">
                <a:off x="6903570" y="3442675"/>
                <a:ext cx="1471070" cy="1610632"/>
              </a:xfrm>
              <a:prstGeom prst="rect">
                <a:avLst/>
              </a:prstGeom>
            </p:spPr>
          </p:pic>
        </p:grpSp>
      </p:grpSp>
      <p:sp>
        <p:nvSpPr>
          <p:cNvPr id="27"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6</a:t>
            </a:fld>
            <a:endParaRPr lang="en-US" dirty="0"/>
          </a:p>
        </p:txBody>
      </p:sp>
    </p:spTree>
    <p:extLst>
      <p:ext uri="{BB962C8B-B14F-4D97-AF65-F5344CB8AC3E}">
        <p14:creationId xmlns:p14="http://schemas.microsoft.com/office/powerpoint/2010/main" val="24258563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101600"/>
            <a:ext cx="9144000" cy="52451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0" i="0" u="none" strike="noStrike" cap="none" baseline="0" dirty="0" smtClean="0">
                <a:solidFill>
                  <a:schemeClr val="bg1"/>
                </a:solidFill>
                <a:latin typeface="Arial"/>
                <a:ea typeface="Arial"/>
                <a:cs typeface="Arial"/>
                <a:sym typeface="Arial"/>
              </a:rPr>
              <a:t>What is Cloud Native?</a:t>
            </a:r>
            <a:endParaRPr lang="en-US" sz="3200" b="0" i="0" u="none" strike="noStrike" cap="none" baseline="0" dirty="0">
              <a:solidFill>
                <a:schemeClr val="bg1"/>
              </a:solidFill>
              <a:latin typeface="Arial"/>
              <a:ea typeface="Arial"/>
              <a:cs typeface="Arial"/>
              <a:sym typeface="Arial"/>
            </a:endParaRPr>
          </a:p>
        </p:txBody>
      </p:sp>
      <p:sp>
        <p:nvSpPr>
          <p:cNvPr id="2" name="TextBox 1"/>
          <p:cNvSpPr txBox="1"/>
          <p:nvPr/>
        </p:nvSpPr>
        <p:spPr>
          <a:xfrm>
            <a:off x="544971" y="1449414"/>
            <a:ext cx="5510403" cy="3139321"/>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a:t>
            </a:r>
            <a:r>
              <a:rPr lang="en-US" dirty="0" smtClean="0">
                <a:solidFill>
                  <a:schemeClr val="bg1"/>
                </a:solidFill>
                <a:latin typeface="Verdana"/>
                <a:ea typeface="Verdana"/>
                <a:cs typeface="Verdana"/>
                <a:sym typeface="Verdana"/>
              </a:rPr>
              <a:t>components that </a:t>
            </a:r>
            <a:r>
              <a:rPr lang="en-US" dirty="0">
                <a:solidFill>
                  <a:schemeClr val="bg1"/>
                </a:solidFill>
                <a:latin typeface="Verdana"/>
                <a:ea typeface="Verdana"/>
                <a:cs typeface="Verdana"/>
                <a:sym typeface="Verdana"/>
              </a:rPr>
              <a:t>work together. </a:t>
            </a:r>
          </a:p>
          <a:p>
            <a:endParaRPr lang="en-US" dirty="0">
              <a:solidFill>
                <a:schemeClr val="bg1"/>
              </a:solidFill>
              <a:latin typeface="Verdana"/>
              <a:ea typeface="Verdana"/>
              <a:cs typeface="Verdana"/>
              <a:sym typeface="Verdana"/>
            </a:endParaRP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t>
            </a:r>
            <a:r>
              <a:rPr lang="en-US" dirty="0">
                <a:solidFill>
                  <a:schemeClr val="bg1"/>
                </a:solidFill>
                <a:latin typeface="Verdana"/>
                <a:ea typeface="Verdana"/>
                <a:cs typeface="Verdana"/>
                <a:sym typeface="Verdana"/>
              </a:rPr>
              <a:t>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smtClean="0">
                <a:solidFill>
                  <a:schemeClr val="bg1"/>
                </a:solidFill>
                <a:latin typeface="Verdana"/>
                <a:ea typeface="Verdana"/>
                <a:cs typeface="Verdana"/>
                <a:sym typeface="Verdana"/>
              </a:rPr>
              <a:t>’</a:t>
            </a:r>
          </a:p>
          <a:p>
            <a:endParaRPr lang="en-US" dirty="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 Cloud Native platform </a:t>
            </a:r>
            <a:endParaRPr lang="en-US" dirty="0">
              <a:solidFill>
                <a:schemeClr val="bg1"/>
              </a:solidFill>
              <a:latin typeface="Verdana"/>
              <a:ea typeface="Verdana"/>
              <a:cs typeface="Verdana"/>
              <a:sym typeface="Verdana"/>
            </a:endParaRP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sp>
        <p:nvSpPr>
          <p:cNvPr id="7" name="Slide Number Placeholder 1"/>
          <p:cNvSpPr>
            <a:spLocks noGrp="1"/>
          </p:cNvSpPr>
          <p:nvPr>
            <p:ph type="sldNum" sz="quarter" idx="12"/>
          </p:nvPr>
        </p:nvSpPr>
        <p:spPr>
          <a:xfrm>
            <a:off x="48247" y="4848095"/>
            <a:ext cx="373338" cy="273844"/>
          </a:xfrm>
        </p:spPr>
        <p:txBody>
          <a:bodyPr/>
          <a:lstStyle/>
          <a:p>
            <a:fld id="{ADA07C09-8A41-3B46-A636-3955072BBB4F}" type="slidenum">
              <a:rPr lang="en-US" smtClean="0"/>
              <a:t>7</a:t>
            </a:fld>
            <a:endParaRPr lang="en-US" dirty="0"/>
          </a:p>
        </p:txBody>
      </p:sp>
    </p:spTree>
    <p:extLst>
      <p:ext uri="{BB962C8B-B14F-4D97-AF65-F5344CB8AC3E}">
        <p14:creationId xmlns:p14="http://schemas.microsoft.com/office/powerpoint/2010/main" val="78117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4" name="Title 1"/>
          <p:cNvSpPr txBox="1">
            <a:spLocks/>
          </p:cNvSpPr>
          <p:nvPr/>
        </p:nvSpPr>
        <p:spPr>
          <a:xfrm>
            <a:off x="244738" y="191289"/>
            <a:ext cx="8410575" cy="46037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r>
              <a:rPr lang="en-US" sz="3200" dirty="0" smtClean="0">
                <a:solidFill>
                  <a:srgbClr val="13A78D"/>
                </a:solidFill>
              </a:rPr>
              <a:t>What are Microservices?</a:t>
            </a:r>
            <a:endParaRPr lang="en-US" sz="3200" dirty="0">
              <a:solidFill>
                <a:srgbClr val="13A78D"/>
              </a:solidFill>
            </a:endParaRPr>
          </a:p>
        </p:txBody>
      </p:sp>
      <p:sp>
        <p:nvSpPr>
          <p:cNvPr id="5" name="Shape 243"/>
          <p:cNvSpPr/>
          <p:nvPr/>
        </p:nvSpPr>
        <p:spPr>
          <a:xfrm>
            <a:off x="987233" y="2000108"/>
            <a:ext cx="753958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sz="3600" dirty="0">
                <a:solidFill>
                  <a:srgbClr val="FFFFFF"/>
                </a:solidFill>
                <a:uFill>
                  <a:solidFill>
                    <a:srgbClr val="4D4D4D"/>
                  </a:solidFill>
                </a:uFill>
                <a:latin typeface="Avenir Next Demi Bold Italic"/>
                <a:cs typeface="Avenir Next Demi Bold Italic"/>
              </a:rPr>
              <a:t>Loosely coupled service oriented architecture with bounded contexts</a:t>
            </a:r>
          </a:p>
        </p:txBody>
      </p:sp>
      <p:sp>
        <p:nvSpPr>
          <p:cNvPr id="6" name="Shape 244"/>
          <p:cNvSpPr/>
          <p:nvPr/>
        </p:nvSpPr>
        <p:spPr>
          <a:xfrm rot="10800000" flipH="1">
            <a:off x="874689" y="1743937"/>
            <a:ext cx="3651648"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rgbClr val="FFFFFF"/>
              </a:solidFill>
            </a:endParaRPr>
          </a:p>
        </p:txBody>
      </p:sp>
      <p:sp>
        <p:nvSpPr>
          <p:cNvPr id="8" name="Shape 245"/>
          <p:cNvSpPr/>
          <p:nvPr/>
        </p:nvSpPr>
        <p:spPr>
          <a:xfrm flipH="1">
            <a:off x="4555380" y="2529363"/>
            <a:ext cx="3998070"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rgbClr val="FFFFFF"/>
              </a:solidFill>
            </a:endParaRPr>
          </a:p>
        </p:txBody>
      </p:sp>
      <p:sp>
        <p:nvSpPr>
          <p:cNvPr id="9" name="Shape 246"/>
          <p:cNvSpPr/>
          <p:nvPr/>
        </p:nvSpPr>
        <p:spPr>
          <a:xfrm>
            <a:off x="337925" y="1102615"/>
            <a:ext cx="4674677"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every service has to be updated in concert, it’s not loosely coupled!</a:t>
            </a:r>
          </a:p>
        </p:txBody>
      </p:sp>
      <p:sp>
        <p:nvSpPr>
          <p:cNvPr id="10" name="Shape 247"/>
          <p:cNvSpPr/>
          <p:nvPr/>
        </p:nvSpPr>
        <p:spPr>
          <a:xfrm>
            <a:off x="4450026" y="3469307"/>
            <a:ext cx="4636824"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you have to know about surrounding services you don’t have a bounded context.</a:t>
            </a:r>
          </a:p>
        </p:txBody>
      </p:sp>
      <p:sp>
        <p:nvSpPr>
          <p:cNvPr id="11"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8</a:t>
            </a:fld>
            <a:endParaRPr lang="en-US" dirty="0"/>
          </a:p>
        </p:txBody>
      </p:sp>
    </p:spTree>
    <p:extLst>
      <p:ext uri="{BB962C8B-B14F-4D97-AF65-F5344CB8AC3E}">
        <p14:creationId xmlns:p14="http://schemas.microsoft.com/office/powerpoint/2010/main" val="4492251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Title 3"/>
          <p:cNvSpPr>
            <a:spLocks noGrp="1"/>
          </p:cNvSpPr>
          <p:nvPr>
            <p:ph type="title"/>
          </p:nvPr>
        </p:nvSpPr>
        <p:spPr/>
        <p:txBody>
          <a:bodyPr/>
          <a:lstStyle/>
          <a:p>
            <a:pPr lvl="0"/>
            <a:r>
              <a:rPr lang="en-US" sz="3200" b="0" dirty="0">
                <a:solidFill>
                  <a:srgbClr val="13A78D"/>
                </a:solidFill>
              </a:rPr>
              <a:t>Trend towards new lightweight architectures</a:t>
            </a:r>
            <a:br>
              <a:rPr lang="en-US" sz="3200" b="0" dirty="0">
                <a:solidFill>
                  <a:srgbClr val="13A78D"/>
                </a:solidFill>
              </a:rPr>
            </a:br>
            <a:endParaRPr lang="en-US" sz="3200" b="0" dirty="0">
              <a:solidFill>
                <a:srgbClr val="13A78D"/>
              </a:solidFill>
            </a:endParaRPr>
          </a:p>
        </p:txBody>
      </p:sp>
      <p:sp>
        <p:nvSpPr>
          <p:cNvPr id="5" name="Text Placeholder 4"/>
          <p:cNvSpPr>
            <a:spLocks noGrp="1"/>
          </p:cNvSpPr>
          <p:nvPr>
            <p:ph type="body" sz="quarter" idx="13"/>
          </p:nvPr>
        </p:nvSpPr>
        <p:spPr>
          <a:xfrm>
            <a:off x="132706" y="624363"/>
            <a:ext cx="8796338" cy="288565"/>
          </a:xfrm>
        </p:spPr>
        <p:txBody>
          <a:bodyPr/>
          <a:lstStyle/>
          <a:p>
            <a:r>
              <a:rPr lang="en-US" dirty="0" smtClean="0">
                <a:solidFill>
                  <a:schemeClr val="bg1">
                    <a:lumMod val="75000"/>
                  </a:schemeClr>
                </a:solidFill>
              </a:rPr>
              <a:t>Microservices </a:t>
            </a:r>
            <a:r>
              <a:rPr lang="en-US" dirty="0">
                <a:solidFill>
                  <a:schemeClr val="bg1">
                    <a:lumMod val="75000"/>
                  </a:schemeClr>
                </a:solidFill>
              </a:rPr>
              <a:t>addressing speed to market and cloud scale</a:t>
            </a:r>
          </a:p>
          <a:p>
            <a:endParaRPr lang="en-US" dirty="0"/>
          </a:p>
        </p:txBody>
      </p:sp>
      <p:grpSp>
        <p:nvGrpSpPr>
          <p:cNvPr id="35" name="Group 34"/>
          <p:cNvGrpSpPr/>
          <p:nvPr/>
        </p:nvGrpSpPr>
        <p:grpSpPr>
          <a:xfrm>
            <a:off x="1006834" y="1376389"/>
            <a:ext cx="7130332" cy="3017196"/>
            <a:chOff x="840154" y="1376389"/>
            <a:chExt cx="7130332" cy="3017196"/>
          </a:xfrm>
        </p:grpSpPr>
        <p:grpSp>
          <p:nvGrpSpPr>
            <p:cNvPr id="6" name="Group 5"/>
            <p:cNvGrpSpPr/>
            <p:nvPr/>
          </p:nvGrpSpPr>
          <p:grpSpPr>
            <a:xfrm>
              <a:off x="840154" y="1376389"/>
              <a:ext cx="2886939" cy="2161562"/>
              <a:chOff x="703385" y="1465386"/>
              <a:chExt cx="2886939" cy="1829750"/>
            </a:xfrm>
          </p:grpSpPr>
          <p:sp>
            <p:nvSpPr>
              <p:cNvPr id="2" name="Rectangle 1"/>
              <p:cNvSpPr/>
              <p:nvPr/>
            </p:nvSpPr>
            <p:spPr>
              <a:xfrm>
                <a:off x="703385" y="1465386"/>
                <a:ext cx="2886939" cy="1829750"/>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840154" y="1602154"/>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rot="5400000">
                <a:off x="2492316" y="2180017"/>
                <a:ext cx="158557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0154" y="2757880"/>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83946"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40154"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064794" y="1381440"/>
              <a:ext cx="2905692" cy="2180713"/>
              <a:chOff x="5054600" y="1465386"/>
              <a:chExt cx="2905692" cy="2180713"/>
            </a:xfrm>
          </p:grpSpPr>
          <p:sp>
            <p:nvSpPr>
              <p:cNvPr id="13" name="Oval 12"/>
              <p:cNvSpPr/>
              <p:nvPr/>
            </p:nvSpPr>
            <p:spPr>
              <a:xfrm>
                <a:off x="6024880" y="1465386"/>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481320" y="1818639"/>
                <a:ext cx="439718" cy="44586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93840" y="2032000"/>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025079" y="1985668"/>
                <a:ext cx="478641" cy="48533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745480" y="2356686"/>
                <a:ext cx="381000" cy="349960"/>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309360" y="2407920"/>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508240" y="2619620"/>
                <a:ext cx="452052" cy="4583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101080" y="3062482"/>
                <a:ext cx="416560" cy="39071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054600" y="2691227"/>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420360" y="3295136"/>
                <a:ext cx="386080" cy="35096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7020560" y="2604993"/>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593840" y="328454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715000" y="292086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025079" y="3060334"/>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283200" y="2304226"/>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p:nvSpPr>
          <p:spPr>
            <a:xfrm>
              <a:off x="840154" y="3931920"/>
              <a:ext cx="3107965" cy="461665"/>
            </a:xfrm>
            <a:prstGeom prst="rect">
              <a:avLst/>
            </a:prstGeom>
            <a:noFill/>
          </p:spPr>
          <p:txBody>
            <a:bodyPr wrap="square" rtlCol="0">
              <a:spAutoFit/>
            </a:bodyPr>
            <a:lstStyle/>
            <a:p>
              <a:r>
                <a:rPr lang="en-US" sz="2400" dirty="0" smtClean="0">
                  <a:solidFill>
                    <a:schemeClr val="bg1"/>
                  </a:solidFill>
                </a:rPr>
                <a:t>MONOLITHIC/LAYERED</a:t>
              </a:r>
              <a:endParaRPr lang="en-US" sz="2400" dirty="0">
                <a:solidFill>
                  <a:schemeClr val="bg1"/>
                </a:solidFill>
              </a:endParaRPr>
            </a:p>
          </p:txBody>
        </p:sp>
        <p:sp>
          <p:nvSpPr>
            <p:cNvPr id="36" name="TextBox 35"/>
            <p:cNvSpPr txBox="1"/>
            <p:nvPr/>
          </p:nvSpPr>
          <p:spPr>
            <a:xfrm>
              <a:off x="5434708" y="3931920"/>
              <a:ext cx="2235200" cy="461665"/>
            </a:xfrm>
            <a:prstGeom prst="rect">
              <a:avLst/>
            </a:prstGeom>
            <a:noFill/>
          </p:spPr>
          <p:txBody>
            <a:bodyPr wrap="square" rtlCol="0">
              <a:spAutoFit/>
            </a:bodyPr>
            <a:lstStyle/>
            <a:p>
              <a:r>
                <a:rPr lang="en-US" sz="2400" dirty="0" smtClean="0">
                  <a:solidFill>
                    <a:schemeClr val="bg1"/>
                  </a:solidFill>
                </a:rPr>
                <a:t>MICROSERVICES</a:t>
              </a:r>
              <a:endParaRPr lang="en-US" sz="2400" dirty="0">
                <a:solidFill>
                  <a:schemeClr val="bg1"/>
                </a:solidFill>
              </a:endParaRPr>
            </a:p>
          </p:txBody>
        </p:sp>
      </p:grpSp>
      <p:sp>
        <p:nvSpPr>
          <p:cNvPr id="37"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9</a:t>
            </a:fld>
            <a:endParaRPr lang="en-US" dirty="0"/>
          </a:p>
        </p:txBody>
      </p:sp>
    </p:spTree>
    <p:extLst>
      <p:ext uri="{BB962C8B-B14F-4D97-AF65-F5344CB8AC3E}">
        <p14:creationId xmlns:p14="http://schemas.microsoft.com/office/powerpoint/2010/main" val="200353546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26485</TotalTime>
  <Words>1679</Words>
  <Application>Microsoft Macintosh PowerPoint</Application>
  <PresentationFormat>On-screen Show (16:9)</PresentationFormat>
  <Paragraphs>213</Paragraphs>
  <Slides>17</Slides>
  <Notes>16</Notes>
  <HiddenSlides>1</HiddenSlides>
  <MMClips>0</MMClips>
  <ScaleCrop>false</ScaleCrop>
  <HeadingPairs>
    <vt:vector size="4" baseType="variant">
      <vt:variant>
        <vt:lpstr>Theme</vt:lpstr>
      </vt:variant>
      <vt:variant>
        <vt:i4>4</vt:i4>
      </vt:variant>
      <vt:variant>
        <vt:lpstr>Slide Titles</vt:lpstr>
      </vt:variant>
      <vt:variant>
        <vt:i4>17</vt:i4>
      </vt:variant>
    </vt:vector>
  </HeadingPairs>
  <TitlesOfParts>
    <vt:vector size="21" baseType="lpstr">
      <vt:lpstr>Office Theme</vt:lpstr>
      <vt:lpstr>3_Office Theme</vt:lpstr>
      <vt:lpstr>Pivotal Main</vt:lpstr>
      <vt:lpstr>1_Pivotal Main</vt:lpstr>
      <vt:lpstr>PowerPoint Presentation</vt:lpstr>
      <vt:lpstr>PowerPoint Presentation</vt:lpstr>
      <vt:lpstr>Workshop Agenda</vt:lpstr>
      <vt:lpstr>Workshop Agenda</vt:lpstr>
      <vt:lpstr>Workshop Agenda</vt:lpstr>
      <vt:lpstr>PowerPoint Presentation</vt:lpstr>
      <vt:lpstr>What is Cloud Native?</vt:lpstr>
      <vt:lpstr>PowerPoint Presentation</vt:lpstr>
      <vt:lpstr>Trend towards new lightweight architectures </vt:lpstr>
      <vt:lpstr>One-Size-Fits-All Methodologies have become an Anti-pattern to the Business</vt:lpstr>
      <vt:lpstr>Apps are Increasingly Refactored as Modularized Software Systems</vt:lpstr>
      <vt:lpstr>However… Microservices are Hard at Scale</vt:lpstr>
      <vt:lpstr>The Developer DREAM Haiku </vt:lpstr>
      <vt:lpstr>It Takes a Platform</vt:lpstr>
      <vt:lpstr>Cloud Native Platform and Contracts</vt:lpstr>
      <vt:lpstr>Applications are the new Currency</vt:lpstr>
      <vt:lpstr>TMUS’ Cloud Foundry</vt:lpstr>
    </vt:vector>
  </TitlesOfParts>
  <Manager/>
  <Company>BCom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Robert Brough</dc:creator>
  <cp:keywords/>
  <dc:description/>
  <cp:lastModifiedBy>Wayne Lund</cp:lastModifiedBy>
  <cp:revision>254</cp:revision>
  <dcterms:created xsi:type="dcterms:W3CDTF">2015-10-05T21:15:00Z</dcterms:created>
  <dcterms:modified xsi:type="dcterms:W3CDTF">2016-04-14T20:09:05Z</dcterms:modified>
  <cp:category/>
</cp:coreProperties>
</file>